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presProps" Target="presProps.xml"/>
  <Relationship Id="rId8" Type="http://schemas.openxmlformats.org/officeDocument/2006/relationships/viewProps" Target="viewProps.xml"/>
  <Relationship Id="rId9" Type="http://schemas.openxmlformats.org/officeDocument/2006/relationships/tableStyles" Target="tableStyles.xml"/>
</Relationship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0" y="0"/>
            <a:ext cx="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000000">
                    <a:alpha val="100000"/>
                  </a:srgbClr>
                </a:solidFill>
                <a:latin typeface="Calibri"/>
              </a:rPr>
              <a:t><![CDATA[Open the map in 1176. Find the Holy Roman Empire. How much of Italy does it include? What stands between the German lands and Lombardy?
https://chronoatlas.nl/?year=1176&lat=47&lng=10&zoom=4.6]]></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37219"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27eae5c4010c0f29c5e4fbeb02af648f1.jpeg"/>
  <Relationship Id="rId3" Type="http://schemas.openxmlformats.org/officeDocument/2006/relationships/hyperlink" Target="https://chronoatlas.nl/classroom/lesson/barbarossa-lombard-league" TargetMode="Externa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classroom/lesson/barbarossa-lombard-league" TargetMode="Externa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92fe8621e1ba37b5f5f474d848eaf7f72.jpeg"/>
  <Relationship Id="rId3" Type="http://schemas.openxmlformats.org/officeDocument/2006/relationships/hyperlink" Target="https://chronoatlas.nl/?year=1176&amp;lat=47&amp;lng=10&amp;zoom=4.6" TargetMode="External"/>
  <Relationship Id="rId4" Type="http://schemas.openxmlformats.org/officeDocument/2006/relationships/hyperlink" Target="https://chronoatlas.nl/classroom/lesson/barbarossa-lombard-league" TargetMode="External"/>
  <Relationship Id="rId5"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pricing" TargetMode="External"/>
  <Relationship Id="rId3" Type="http://schemas.openxmlformats.org/officeDocument/2006/relationships/hyperlink" Target="https://chronoatlas.nl/classroom/lesson/barbarossa-lombard-league"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0" y="0"/>
          <a:ext cx="9144000" cy="5143500"/>
          <a:chOff x="0" y="0"/>
          <a:chExt cx="9144000" cy="5143500"/>
        </a:xfrm>
      </p:grpSpPr>
      <p:pic>
        <p:nvPicPr>
          <p:cNvPr id="2" name="" descr=""/>
          <p:cNvPicPr>
            <a:picLocks noChangeAspect="1"/>
          </p:cNvPicPr>
          <p:nvPr/>
        </p:nvPicPr>
        <p:blipFill>
          <a:blip r:embed="rId2"/>
          <a:stretch>
            <a:fillRect/>
          </a:stretch>
        </p:blipFill>
        <p:spPr>
          <a:xfrm>
            <a:off x="0" y="0"/>
            <a:ext cx="9144000" cy="5143500"/>
          </a:xfrm>
          <a:prstGeom prst="rect">
            <a:avLst/>
          </a:prstGeom>
          <a:noFill/>
        </p:spPr>
      </p:pic>
      <p:sp>
        <p:nvSpPr>
          <p:cNvPr id="3" name=""/>
          <p:cNvSpPr txBox="1"/>
          <p:nvPr/>
        </p:nvSpPr>
        <p:spPr>
          <a:xfrm>
            <a:off x="381000" y="2857500"/>
            <a:ext cx="8382000" cy="1714500"/>
          </a:xfrm>
          <a:prstGeom prst="rect">
            <a:avLst/>
          </a:prstGeom>
          <a:solidFill>
            <a:srgbClr val="14100C">
              <a:alpha val="70000"/>
            </a:srgbClr>
          </a:solidFill>
        </p:spPr>
        <p:txBody>
          <a:bodyPr anchorCtr="0" rtlCol="0" vert="horz" bIns="45720" lIns="91440" rIns="91440" tIns="45720">
            <a:spAutoFit/>
          </a:bodyPr>
          <a:lstStyle/>
          <a:p>
            <a:pPr algn="l" rtl="0" fontAlgn="base" marL="0" marR="0" indent="0" lvl="0">
              <a:lnSpc>
                <a:spcPct val="100000"/>
              </a:lnSpc>
              <a:spcBef>
                <a:spcPts val="0"/>
              </a:spcBef>
              <a:spcAft>
                <a:spcPts val="0"/>
              </a:spcAft>
            </a:pPr>
          </a:p>
        </p:txBody>
      </p:sp>
      <p:sp>
        <p:nvSpPr>
          <p:cNvPr id="4" name=""/>
          <p:cNvSpPr txBox="1"/>
          <p:nvPr/>
        </p:nvSpPr>
        <p:spPr>
          <a:xfrm>
            <a:off x="571500" y="3009900"/>
            <a:ext cx="8001000" cy="2476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400" u="none" cap="none">
                <a:solidFill>
                  <a:srgbClr val="EDCB90">
                    <a:alpha val="100000"/>
                  </a:srgbClr>
                </a:solidFill>
                <a:latin typeface="Calibri"/>
              </a:rPr>
              <a:t><![CDATA[HOLY ROMAN EMPIRE  ·  1152-1190]]></a:t>
            </a:r>
          </a:p>
        </p:txBody>
      </p:sp>
      <p:sp>
        <p:nvSpPr>
          <p:cNvPr id="5" name=""/>
          <p:cNvSpPr txBox="1"/>
          <p:nvPr/>
        </p:nvSpPr>
        <p:spPr>
          <a:xfrm>
            <a:off x="571500" y="3276600"/>
            <a:ext cx="8001000" cy="8763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3600" spc="0" u="none" cap="none">
                <a:solidFill>
                  <a:srgbClr val="F3EFE9">
                    <a:alpha val="100000"/>
                  </a:srgbClr>
                </a:solidFill>
                <a:latin typeface="Georgia"/>
              </a:rPr>
              <a:t><![CDATA[Barbarossa and the cities of Italy]]></a:t>
            </a:r>
          </a:p>
        </p:txBody>
      </p:sp>
      <p:sp>
        <p:nvSpPr>
          <p:cNvPr id="6" name=""/>
          <p:cNvSpPr txBox="1"/>
          <p:nvPr/>
        </p:nvSpPr>
        <p:spPr>
          <a:xfrm>
            <a:off x="571500" y="4191000"/>
            <a:ext cx="80010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B9A98C">
                    <a:alpha val="100000"/>
                  </a:srgbClr>
                </a:solidFill>
                <a:latin typeface="Calibri"/>
              </a:rPr>
              <a:t><![CDATA[ChronoAtlas Classroom  ·  Plate 232  ·  Ages 12-15  ·  45 min]]></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barbarossa-lombard-leagu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THIS LESSON]]></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What students take from it]]></a:t>
            </a:r>
          </a:p>
        </p:txBody>
      </p:sp>
      <p:sp>
        <p:nvSpPr>
          <p:cNvPr id="4" name=""/>
          <p:cNvSpPr txBox="1"/>
          <p:nvPr/>
        </p:nvSpPr>
        <p:spPr>
          <a:xfrm>
            <a:off x="571500" y="1219200"/>
            <a:ext cx="5143500" cy="142875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500" spc="0" u="none" cap="none">
                <a:solidFill>
                  <a:srgbClr val="F3EFE9">
                    <a:alpha val="100000"/>
                  </a:srgbClr>
                </a:solidFill>
                <a:latin typeface="Calibri"/>
              </a:rPr>
              <a:t><![CDATA[Emperor Frederick Barbarossa marches into Italy to make its rich cities obey him, and they band together against him. Students map the Lombard League, replay the battle of Legnano in 1176 and discuss why self-governing cities mattered for Europe.]]></a:t>
            </a:r>
          </a:p>
        </p:txBody>
      </p:sp>
      <p:sp>
        <p:nvSpPr>
          <p:cNvPr id="5" name=""/>
          <p:cNvSpPr txBox="1"/>
          <p:nvPr/>
        </p:nvSpPr>
        <p:spPr>
          <a:xfrm>
            <a:off x="571500" y="2762250"/>
            <a:ext cx="5143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BY THE END, STUDENTS CAN]]></a:t>
            </a:r>
          </a:p>
        </p:txBody>
      </p:sp>
      <p:sp>
        <p:nvSpPr>
          <p:cNvPr id="6" name=""/>
          <p:cNvSpPr txBox="1"/>
          <p:nvPr/>
        </p:nvSpPr>
        <p:spPr>
          <a:xfrm>
            <a:off x="571500" y="2990850"/>
            <a:ext cx="5143500" cy="1714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Explain why Frederick Barbarossa and the cities of northern Italy came into conflict.]]></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Locate the Lombard League and the battle of Legnano on the map.]]></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Describe what the Peace of Constance (1183) gave the cities, and why it mattered.]]></a:t>
            </a:r>
          </a:p>
        </p:txBody>
      </p:sp>
      <p:sp>
        <p:nvSpPr>
          <p:cNvPr id="7" name=""/>
          <p:cNvSpPr txBox="1"/>
          <p:nvPr/>
        </p:nvSpPr>
        <p:spPr>
          <a:xfrm>
            <a:off x="6286500" y="12192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LENGTH]]></a:t>
            </a:r>
          </a:p>
        </p:txBody>
      </p:sp>
      <p:sp>
        <p:nvSpPr>
          <p:cNvPr id="8" name=""/>
          <p:cNvSpPr txBox="1"/>
          <p:nvPr/>
        </p:nvSpPr>
        <p:spPr>
          <a:xfrm>
            <a:off x="6286500" y="13906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45 min]]></a:t>
            </a:r>
          </a:p>
        </p:txBody>
      </p:sp>
      <p:cxnSp>
        <p:nvCxnSpPr>
          <p:cNvPr id="9" name=""/>
          <p:cNvCxnSpPr/>
          <p:nvPr/>
        </p:nvCxnSpPr>
        <p:spPr>
          <a:xfrm>
            <a:off x="6286500" y="17526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0" name=""/>
          <p:cNvSpPr txBox="1"/>
          <p:nvPr/>
        </p:nvSpPr>
        <p:spPr>
          <a:xfrm>
            <a:off x="6286500" y="19240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AGES]]></a:t>
            </a:r>
          </a:p>
        </p:txBody>
      </p:sp>
      <p:sp>
        <p:nvSpPr>
          <p:cNvPr id="11" name=""/>
          <p:cNvSpPr txBox="1"/>
          <p:nvPr/>
        </p:nvSpPr>
        <p:spPr>
          <a:xfrm>
            <a:off x="6286500" y="20955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12-15]]></a:t>
            </a:r>
          </a:p>
        </p:txBody>
      </p:sp>
      <p:cxnSp>
        <p:nvCxnSpPr>
          <p:cNvPr id="12" name=""/>
          <p:cNvCxnSpPr/>
          <p:nvPr/>
        </p:nvCxnSpPr>
        <p:spPr>
          <a:xfrm>
            <a:off x="6286500" y="245745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3" name=""/>
          <p:cNvSpPr txBox="1"/>
          <p:nvPr/>
        </p:nvSpPr>
        <p:spPr>
          <a:xfrm>
            <a:off x="6286500" y="26289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ON THE MAP]]></a:t>
            </a:r>
          </a:p>
        </p:txBody>
      </p:sp>
      <p:sp>
        <p:nvSpPr>
          <p:cNvPr id="14" name=""/>
          <p:cNvSpPr txBox="1"/>
          <p:nvPr/>
        </p:nvSpPr>
        <p:spPr>
          <a:xfrm>
            <a:off x="6286500" y="28003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3 steps, AD 1176]]></a:t>
            </a:r>
          </a:p>
        </p:txBody>
      </p:sp>
      <p:cxnSp>
        <p:nvCxnSpPr>
          <p:cNvPr id="15" name=""/>
          <p:cNvCxnSpPr/>
          <p:nvPr/>
        </p:nvCxnSpPr>
        <p:spPr>
          <a:xfrm>
            <a:off x="6286500" y="31623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6" name=""/>
          <p:cNvSpPr txBox="1"/>
          <p:nvPr/>
        </p:nvSpPr>
        <p:spPr>
          <a:xfrm>
            <a:off x="6286500" y="33337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QUIZ]]></a:t>
            </a:r>
          </a:p>
        </p:txBody>
      </p:sp>
      <p:sp>
        <p:nvSpPr>
          <p:cNvPr id="17" name=""/>
          <p:cNvSpPr txBox="1"/>
          <p:nvPr/>
        </p:nvSpPr>
        <p:spPr>
          <a:xfrm>
            <a:off x="6286500" y="35052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7 rounds]]></a:t>
            </a:r>
          </a:p>
        </p:txBody>
      </p:sp>
      <p:cxnSp>
        <p:nvCxnSpPr>
          <p:cNvPr id="18" name=""/>
          <p:cNvCxnSpPr/>
          <p:nvPr/>
        </p:nvCxnSpPr>
        <p:spPr>
          <a:xfrm>
            <a:off x="6286500" y="3867150"/>
            <a:ext cx="2286000" cy="0"/>
          </a:xfrm>
          <a:prstGeom prst="line">
            <a:avLst/>
          </a:prstGeom>
          <a:ln w="9525" cap="flat" cmpd="sng" algn="ctr">
            <a:solidFill>
              <a:srgbClr val="4A3B2C">
                <a:alpha val="100000"/>
              </a:srgbClr>
            </a:solidFill>
            <a:prstDash val="solid"/>
            <a:round/>
            <a:headEnd type="none" w="med" len="med"/>
            <a:tailEnd type="none" w="med" len="med"/>
          </a:ln>
        </p:spPr>
      </p:cxnSp>
      <p:cxnSp>
        <p:nvCxnSpPr>
          <p:cNvPr id="19"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20"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2" tooltip=""/>
              </a:rPr>
              <a:t><![CDATA[ChronoAtlas Classroom  ·  chronoatlas.nl/classroom/lesson/barbarossa-lombard-league]]></a:t>
            </a:r>
          </a:p>
        </p:txBody>
      </p:sp>
      <p:sp>
        <p:nvSpPr>
          <p:cNvPr id="21"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EXPLORE THE MAP  ·  STEP A OF 3  ·  AD 1176]]></a:t>
            </a:r>
          </a:p>
        </p:txBody>
      </p:sp>
      <p:pic>
        <p:nvPicPr>
          <p:cNvPr id="3" name="" descr=""/>
          <p:cNvPicPr>
            <a:picLocks noChangeAspect="1"/>
          </p:cNvPicPr>
          <p:nvPr/>
        </p:nvPicPr>
        <p:blipFill>
          <a:blip r:embed="rId2"/>
          <a:stretch>
            <a:fillRect/>
          </a:stretch>
        </p:blipFill>
        <p:spPr>
          <a:xfrm>
            <a:off x="571500" y="952500"/>
            <a:ext cx="4381500" cy="2743200"/>
          </a:xfrm>
          <a:prstGeom prst="rect">
            <a:avLst/>
          </a:prstGeom>
          <a:noFill/>
        </p:spPr>
      </p:pic>
      <p:sp>
        <p:nvSpPr>
          <p:cNvPr id="4" name=""/>
          <p:cNvSpPr txBox="1"/>
          <p:nvPr/>
        </p:nvSpPr>
        <p:spPr>
          <a:xfrm>
            <a:off x="666750" y="1028700"/>
            <a:ext cx="323850" cy="323850"/>
          </a:xfrm>
          <a:prstGeom prst="rect">
            <a:avLst/>
          </a:prstGeom>
          <a:solidFill>
            <a:srgbClr val="EDCB90">
              <a:alpha val="100000"/>
            </a:srgbClr>
          </a:solidFill>
        </p:spPr>
        <p:txBody>
          <a:bodyPr anchor="ctr" anchorCtr="0" rtlCol="0" vert="horz" bIns="0" lIns="0" rIns="0" tIns="0">
            <a:spAutoFit/>
          </a:bodyPr>
          <a:lstStyle/>
          <a:p>
            <a:pPr algn="ctr" rtl="0" fontAlgn="ctr" marL="0" marR="0" indent="0" lvl="0">
              <a:lnSpc>
                <a:spcPct val="100000"/>
              </a:lnSpc>
              <a:spcBef>
                <a:spcPts val="0"/>
              </a:spcBef>
              <a:spcAft>
                <a:spcPts val="0"/>
              </a:spcAft>
            </a:pPr>
            <a:r>
              <a:rPr lang="en-US" b="1" strike="noStrike" sz="1500" spc="0" u="none" cap="none">
                <a:solidFill>
                  <a:srgbClr val="14100C">
                    <a:alpha val="100000"/>
                  </a:srgbClr>
                </a:solidFill>
                <a:latin typeface="Georgia"/>
              </a:rPr>
              <a:t><![CDATA[a]]></a:t>
            </a:r>
          </a:p>
        </p:txBody>
      </p:sp>
      <p:sp>
        <p:nvSpPr>
          <p:cNvPr id="5" name=""/>
          <p:cNvSpPr txBox="1"/>
          <p:nvPr/>
        </p:nvSpPr>
        <p:spPr>
          <a:xfrm>
            <a:off x="5334000" y="952500"/>
            <a:ext cx="3238500" cy="666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400" spc="0" u="none" cap="none">
                <a:solidFill>
                  <a:srgbClr val="F3EFE9">
                    <a:alpha val="100000"/>
                  </a:srgbClr>
                </a:solidFill>
                <a:latin typeface="Georgia"/>
              </a:rPr>
              <a:t><![CDATA[An empire across the Alps]]></a:t>
            </a:r>
          </a:p>
        </p:txBody>
      </p:sp>
      <p:sp>
        <p:nvSpPr>
          <p:cNvPr id="6" name=""/>
          <p:cNvSpPr txBox="1"/>
          <p:nvPr/>
        </p:nvSpPr>
        <p:spPr>
          <a:xfrm>
            <a:off x="5334000" y="1676400"/>
            <a:ext cx="3238500" cy="2286000"/>
          </a:xfrm>
          <a:prstGeom prst="rect">
            <a:avLst/>
          </a:prstGeom>
          <a:noFill/>
        </p:spPr>
        <p:txBody>
          <a:bodyPr anchorCtr="0" rtlCol="0" vert="horz" bIns="19050" lIns="19050" rIns="19050" tIns="19050">
            <a:spAutoFit/>
          </a:bodyPr>
          <a:lstStyle/>
          <a:p>
            <a:pPr algn="l" rtl="0" fontAlgn="base" marL="0" marR="0" indent="0" lvl="0">
              <a:lnSpc>
                <a:spcPct val="122000"/>
              </a:lnSpc>
              <a:spcBef>
                <a:spcPts val="0"/>
              </a:spcBef>
              <a:spcAft>
                <a:spcPts val="0"/>
              </a:spcAft>
            </a:pPr>
            <a:r>
              <a:rPr lang="en-US" strike="noStrike" sz="1400" spc="0" u="none" cap="none">
                <a:solidFill>
                  <a:srgbClr val="F3EFE9">
                    <a:alpha val="100000"/>
                  </a:srgbClr>
                </a:solidFill>
                <a:latin typeface="Calibri"/>
              </a:rPr>
              <a:t><![CDATA[Open the map in 1176. Find the Holy Roman Empire. How much of Italy does it include? What stands between the German lands and Lombardy?]]></a:t>
            </a:r>
          </a:p>
        </p:txBody>
      </p:sp>
      <p:sp>
        <p:nvSpPr>
          <p:cNvPr id="7" name=""/>
          <p:cNvSpPr txBox="1"/>
          <p:nvPr/>
        </p:nvSpPr>
        <p:spPr>
          <a:xfrm>
            <a:off x="571500" y="3905250"/>
            <a:ext cx="47625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EDCB90">
                    <a:alpha val="100000"/>
                  </a:srgbClr>
                </a:solidFill>
                <a:latin typeface="Calibri"/>
                <a:hlinkClick r:id="rId3" tooltip=""/>
              </a:rPr>
              <a:t><![CDATA[Open this view on the live map  →]]></a:t>
            </a:r>
          </a:p>
        </p:txBody>
      </p:sp>
      <p:cxnSp>
        <p:nvCxnSpPr>
          <p:cNvPr id="8"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9"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4" tooltip=""/>
              </a:rPr>
              <a:t><![CDATA[ChronoAtlas Classroom  ·  chronoatlas.nl/classroom/lesson/barbarossa-lombard-league]]></a:t>
            </a:r>
          </a:p>
        </p:txBody>
      </p:sp>
      <p:sp>
        <p:nvSpPr>
          <p:cNvPr id="10"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CHRONOATLAS CLASSROOM]]></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The rest of this deck comes with Classroom]]></a:t>
            </a:r>
          </a:p>
        </p:txBody>
      </p:sp>
      <p:sp>
        <p:nvSpPr>
          <p:cNvPr id="4" name=""/>
          <p:cNvSpPr txBox="1"/>
          <p:nvPr/>
        </p:nvSpPr>
        <p:spPr>
          <a:xfrm>
            <a:off x="571500" y="1238250"/>
            <a:ext cx="8001000" cy="57150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600" spc="0" u="none" cap="none">
                <a:solidFill>
                  <a:srgbClr val="F3EFE9">
                    <a:alpha val="100000"/>
                  </a:srgbClr>
                </a:solidFill>
                <a:latin typeface="Calibri"/>
              </a:rPr>
              <a:t><![CDATA[19 more slides: the other map steps, the discussion questions, the quiz with its answers, and the worksheet.]]></a:t>
            </a:r>
          </a:p>
        </p:txBody>
      </p:sp>
      <p:sp>
        <p:nvSpPr>
          <p:cNvPr id="5" name=""/>
          <p:cNvSpPr txBox="1"/>
          <p:nvPr/>
        </p:nvSpPr>
        <p:spPr>
          <a:xfrm>
            <a:off x="571500" y="2000250"/>
            <a:ext cx="8001000" cy="952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Every lesson as a deck, every worksheet, every live lesson and homework.]]></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19 a month, cancel anytime. The free lesson, Rome at its height, comes whole.]]></a:t>
            </a:r>
          </a:p>
        </p:txBody>
      </p:sp>
      <p:sp>
        <p:nvSpPr>
          <p:cNvPr id="6" name=""/>
          <p:cNvSpPr txBox="1"/>
          <p:nvPr/>
        </p:nvSpPr>
        <p:spPr>
          <a:xfrm>
            <a:off x="571500" y="3143250"/>
            <a:ext cx="8001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600" spc="0" u="none" cap="none">
                <a:solidFill>
                  <a:srgbClr val="EDCB90">
                    <a:alpha val="100000"/>
                  </a:srgbClr>
                </a:solidFill>
                <a:latin typeface="Calibri"/>
                <a:hlinkClick r:id="rId2" tooltip=""/>
              </a:rPr>
              <a:t><![CDATA[https://chronoatlas.nl/pricing]]></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barbarossa-lombard-league]]></a:t>
            </a:r>
          </a:p>
        </p:txBody>
      </p:sp>
      <p:sp>
        <p:nvSpPr>
          <p:cNvPr id="9"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4]]></a:t>
            </a:r>
          </a:p>
        </p:txBody>
      </p:sp>
    </p:spTree>
  </p:cSld>
  <p:clrMapOvr>
    <a:masterClrMapping/>
  </p:clrMapOvr>
</p:sld>
</file>

<file path=ppt/theme/theme1.xml><?xml version="1.0" encoding="utf-8"?>
<a:theme xmlns:a="http://schemas.openxmlformats.org/drawingml/2006/main" name="Theme73">
  <a:themeElements>
    <a:clrScheme name="Theme7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3">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ChronoAtlas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ChronoAtlas</dc:creator>
  <cp:lastModifiedBy>Unknown Creator</cp:lastModifiedBy>
  <dcterms:created xsi:type="dcterms:W3CDTF">2026-10-31T04:29:06Z</dcterms:created>
  <dcterms:modified xsi:type="dcterms:W3CDTF">2026-10-31T04:29:06Z</dcterms:modified>
  <dc:title>Barbarossa and the cities of Italy</dc:title>
  <dc:description/>
  <dc:subject>Lesson plan</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