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Open the map in 1088 and turn on Historical Events (Cultural Milestones). Find the University of Bologna. Why might a rich town on the roads of northern Italy attract students of law?
https://chronoatlas.nl/?year=1088&lat=44.49&lng=11.34&zoom=6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2455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d1ea67330bf0c9eb8bb64c82d196589d1.jpeg"/>
  <Relationship Id="rId3" Type="http://schemas.openxmlformats.org/officeDocument/2006/relationships/hyperlink" Target="https://chronoatlas.nl/classroom/lesson/first-universities" TargetMode="Externa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first-universities" TargetMode="Externa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35d735ca066d585cddfa668991e293032.jpeg"/>
  <Relationship Id="rId3" Type="http://schemas.openxmlformats.org/officeDocument/2006/relationships/hyperlink" Target="https://chronoatlas.nl/?year=1088&amp;lat=44.49&amp;lng=11.34&amp;zoom=6" TargetMode="External"/>
  <Relationship Id="rId4" Type="http://schemas.openxmlformats.org/officeDocument/2006/relationships/hyperlink" Target="https://chronoatlas.nl/classroom/lesson/first-universities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pricing" TargetMode="External"/>
  <Relationship Id="rId3" Type="http://schemas.openxmlformats.org/officeDocument/2006/relationships/hyperlink" Target="https://chronoatlas.nl/classroom/lesson/first-universitie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381000" y="2857500"/>
            <a:ext cx="8382000" cy="1714500"/>
          </a:xfrm>
          <a:prstGeom prst="rect">
            <a:avLst/>
          </a:prstGeom>
          <a:solidFill>
            <a:srgbClr val="14100C">
              <a:alpha val="7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571500" y="3009900"/>
            <a:ext cx="8001000" cy="2476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4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HIGH MIDDLE AGES  ·  1088-1300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3276600"/>
            <a:ext cx="8001000" cy="8763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first universiti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191000"/>
            <a:ext cx="80010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ChronoAtlas Classroom  ·  Plate 219  ·  Ages 13-16  ·  45 min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first-universitie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HIS LES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at students take from 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5143500" cy="1428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In Bologna, Paris and Oxford, students and teachers band together into a new kind of community: the university. Students explore what medieval scholars studied, how translations from Arabic changed European learning, and how much of it survives in schools today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762250"/>
            <a:ext cx="5143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 THE END, STUDENTS C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2990850"/>
            <a:ext cx="5143500" cy="1714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Locate the first universities on the map and explain why they grew in those towns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Describe what students studied, from the seven liberal arts to law, medicine and theology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how translations made in places such as Toledo brought Greek and Arabic learning to European universities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0" y="12192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ENGTH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0" y="13906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45 min]]></a:t>
            </a:r>
          </a:p>
        </p:txBody>
      </p:sp>
      <p:cxnSp>
        <p:nvCxnSpPr>
          <p:cNvPr id="9" name=""/>
          <p:cNvCxnSpPr/>
          <p:nvPr/>
        </p:nvCxnSpPr>
        <p:spPr>
          <a:xfrm>
            <a:off x="6286500" y="17526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"/>
          <p:cNvSpPr txBox="1"/>
          <p:nvPr/>
        </p:nvSpPr>
        <p:spPr>
          <a:xfrm>
            <a:off x="6286500" y="19240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G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0" y="20955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3-16]]></a:t>
            </a:r>
          </a:p>
        </p:txBody>
      </p:sp>
      <p:cxnSp>
        <p:nvCxnSpPr>
          <p:cNvPr id="12" name=""/>
          <p:cNvCxnSpPr/>
          <p:nvPr/>
        </p:nvCxnSpPr>
        <p:spPr>
          <a:xfrm>
            <a:off x="6286500" y="24574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"/>
          <p:cNvSpPr txBox="1"/>
          <p:nvPr/>
        </p:nvSpPr>
        <p:spPr>
          <a:xfrm>
            <a:off x="6286500" y="26289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N THE MAP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0" y="28003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3 steps, AD 1088]]></a:t>
            </a:r>
          </a:p>
        </p:txBody>
      </p:sp>
      <p:cxnSp>
        <p:nvCxnSpPr>
          <p:cNvPr id="15" name=""/>
          <p:cNvCxnSpPr/>
          <p:nvPr/>
        </p:nvCxnSpPr>
        <p:spPr>
          <a:xfrm>
            <a:off x="6286500" y="31623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"/>
          <p:cNvSpPr txBox="1"/>
          <p:nvPr/>
        </p:nvSpPr>
        <p:spPr>
          <a:xfrm>
            <a:off x="6286500" y="33337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286500" y="35052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7 rounds]]></a:t>
            </a:r>
          </a:p>
        </p:txBody>
      </p:sp>
      <p:cxnSp>
        <p:nvCxnSpPr>
          <p:cNvPr id="18" name=""/>
          <p:cNvCxnSpPr/>
          <p:nvPr/>
        </p:nvCxnSpPr>
        <p:spPr>
          <a:xfrm>
            <a:off x="6286500" y="38671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first-universities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XPLORE THE MAP  ·  STEP A OF 3  ·  AD 1088]]></a:t>
            </a: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52500"/>
            <a:ext cx="4381500" cy="2743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666750" y="1028700"/>
            <a:ext cx="323850" cy="323850"/>
          </a:xfrm>
          <a:prstGeom prst="rect">
            <a:avLst/>
          </a:prstGeom>
          <a:solidFill>
            <a:srgbClr val="EDCB90">
              <a:alpha val="100000"/>
            </a:srgbClr>
          </a:solidFill>
        </p:spPr>
        <p:txBody>
          <a:bodyPr anchor="ctr" anchorCtr="0" rtlCol="0" vert="horz" bIns="0" lIns="0" rIns="0" tIns="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334000" y="952500"/>
            <a:ext cx="3238500" cy="666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Bolog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0" y="1676400"/>
            <a:ext cx="32385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pen the map in 1088 and turn on Historical Events (Cultural Milestones). Find the University of Bologna. Why might a rich town on the roads of northern Italy attract students of law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39052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Open this view on the live map  →]]></a:t>
            </a:r>
          </a:p>
        </p:txBody>
      </p:sp>
      <p:cxnSp>
        <p:nvCxnSpPr>
          <p:cNvPr id="8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first-universitie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HRONOATLAS CLASSRO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est of this deck comes with Classroo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3825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19 more slides: the other map steps, the discussion questions, the quiz with its answers, and the workshee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000250"/>
            <a:ext cx="8001000" cy="952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ery lesson as a deck, every worksheet, every live lesson and homework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€19 a month, cancel anytime. The free lesson, Rome at its height, comes whol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3143250"/>
            <a:ext cx="8001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https://chronoatlas.nl/pricing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first-universitie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2">
  <a:themeElements>
    <a:clrScheme name="Theme7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ChronoAtlas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ChronoAtlas</dc:creator>
  <cp:lastModifiedBy>Unknown Creator</cp:lastModifiedBy>
  <dcterms:created xsi:type="dcterms:W3CDTF">2026-10-31T00:57:58Z</dcterms:created>
  <dcterms:modified xsi:type="dcterms:W3CDTF">2026-10-31T00:57:58Z</dcterms:modified>
  <dc:title>The first universities</dc:title>
  <dc:description/>
  <dc:subject>Lesson plan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