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presProps" Target="presProps.xml"/>
  <Relationship Id="rId8" Type="http://schemas.openxmlformats.org/officeDocument/2006/relationships/viewProps" Target="viewProps.xml"/>
  <Relationship Id="rId9" Type="http://schemas.openxmlformats.org/officeDocument/2006/relationships/tableStyles" Target="tableStyles.xml"/>
</Relationship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0" y="0"/>
            <a:ext cx="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r>
              <a:rPr lang="en-US" strike="noStrike" sz="1200" spc="0" u="none" cap="none">
                <a:solidFill>
                  <a:srgbClr val="000000">
                    <a:alpha val="100000"/>
                  </a:srgbClr>
                </a:solidFill>
                <a:latin typeface="Calibri"/>
              </a:rPr>
              <a:t><![CDATA[Open the map in 1429. The borders show the situation around 1400; by 1429 the English and their Burgundian allies also held Paris and much of the north. Where does that leave the Dauphin Charles, south of the Loire?
https://chronoatlas.nl/?year=1429&lat=47.5&lng=2.5&zoom=5]]></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438678"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30ac06f750d6232cbe338d9bff55f1be1.jpeg"/>
  <Relationship Id="rId3" Type="http://schemas.openxmlformats.org/officeDocument/2006/relationships/hyperlink" Target="https://chronoatlas.nl/classroom/lesson/joan-of-arc-1429" TargetMode="Externa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classroom/lesson/joan-of-arc-1429" TargetMode="Externa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image" Target="../media/543ac98ff11f610c3945353a4e9485eb2.jpeg"/>
  <Relationship Id="rId3" Type="http://schemas.openxmlformats.org/officeDocument/2006/relationships/hyperlink" Target="https://chronoatlas.nl/?year=1429&amp;lat=47.5&amp;lng=2.5&amp;zoom=5" TargetMode="External"/>
  <Relationship Id="rId4" Type="http://schemas.openxmlformats.org/officeDocument/2006/relationships/hyperlink" Target="https://chronoatlas.nl/classroom/lesson/joan-of-arc-1429" TargetMode="External"/>
  <Relationship Id="rId5"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chronoatlas.nl/pricing" TargetMode="External"/>
  <Relationship Id="rId3" Type="http://schemas.openxmlformats.org/officeDocument/2006/relationships/hyperlink" Target="https://chronoatlas.nl/classroom/lesson/joan-of-arc-1429"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0" y="0"/>
          <a:ext cx="9144000" cy="5143500"/>
          <a:chOff x="0" y="0"/>
          <a:chExt cx="9144000" cy="5143500"/>
        </a:xfrm>
      </p:grpSpPr>
      <p:pic>
        <p:nvPicPr>
          <p:cNvPr id="2" name="" descr=""/>
          <p:cNvPicPr>
            <a:picLocks noChangeAspect="1"/>
          </p:cNvPicPr>
          <p:nvPr/>
        </p:nvPicPr>
        <p:blipFill>
          <a:blip r:embed="rId2"/>
          <a:stretch>
            <a:fillRect/>
          </a:stretch>
        </p:blipFill>
        <p:spPr>
          <a:xfrm>
            <a:off x="0" y="0"/>
            <a:ext cx="9144000" cy="5143500"/>
          </a:xfrm>
          <a:prstGeom prst="rect">
            <a:avLst/>
          </a:prstGeom>
          <a:noFill/>
        </p:spPr>
      </p:pic>
      <p:sp>
        <p:nvSpPr>
          <p:cNvPr id="3" name=""/>
          <p:cNvSpPr txBox="1"/>
          <p:nvPr/>
        </p:nvSpPr>
        <p:spPr>
          <a:xfrm>
            <a:off x="381000" y="2857500"/>
            <a:ext cx="8382000" cy="1714500"/>
          </a:xfrm>
          <a:prstGeom prst="rect">
            <a:avLst/>
          </a:prstGeom>
          <a:solidFill>
            <a:srgbClr val="14100C">
              <a:alpha val="70000"/>
            </a:srgbClr>
          </a:solidFill>
        </p:spPr>
        <p:txBody>
          <a:bodyPr anchorCtr="0" rtlCol="0" vert="horz" bIns="45720" lIns="91440" rIns="91440" tIns="45720">
            <a:spAutoFit/>
          </a:bodyPr>
          <a:lstStyle/>
          <a:p>
            <a:pPr algn="l" rtl="0" fontAlgn="base" marL="0" marR="0" indent="0" lvl="0">
              <a:lnSpc>
                <a:spcPct val="100000"/>
              </a:lnSpc>
              <a:spcBef>
                <a:spcPts val="0"/>
              </a:spcBef>
              <a:spcAft>
                <a:spcPts val="0"/>
              </a:spcAft>
            </a:pPr>
          </a:p>
        </p:txBody>
      </p:sp>
      <p:sp>
        <p:nvSpPr>
          <p:cNvPr id="4" name=""/>
          <p:cNvSpPr txBox="1"/>
          <p:nvPr/>
        </p:nvSpPr>
        <p:spPr>
          <a:xfrm>
            <a:off x="571500" y="3009900"/>
            <a:ext cx="8001000" cy="2476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400" u="none" cap="none">
                <a:solidFill>
                  <a:srgbClr val="EDCB90">
                    <a:alpha val="100000"/>
                  </a:srgbClr>
                </a:solidFill>
                <a:latin typeface="Calibri"/>
              </a:rPr>
              <a:t><![CDATA[LATE MIDDLE AGES  ·  1412-1431]]></a:t>
            </a:r>
          </a:p>
        </p:txBody>
      </p:sp>
      <p:sp>
        <p:nvSpPr>
          <p:cNvPr id="5" name=""/>
          <p:cNvSpPr txBox="1"/>
          <p:nvPr/>
        </p:nvSpPr>
        <p:spPr>
          <a:xfrm>
            <a:off x="571500" y="3276600"/>
            <a:ext cx="8001000" cy="8763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3600" spc="0" u="none" cap="none">
                <a:solidFill>
                  <a:srgbClr val="F3EFE9">
                    <a:alpha val="100000"/>
                  </a:srgbClr>
                </a:solidFill>
                <a:latin typeface="Georgia"/>
              </a:rPr>
              <a:t><![CDATA[Joan of Arc]]></a:t>
            </a:r>
          </a:p>
        </p:txBody>
      </p:sp>
      <p:sp>
        <p:nvSpPr>
          <p:cNvPr id="6" name=""/>
          <p:cNvSpPr txBox="1"/>
          <p:nvPr/>
        </p:nvSpPr>
        <p:spPr>
          <a:xfrm>
            <a:off x="571500" y="4191000"/>
            <a:ext cx="80010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B9A98C">
                    <a:alpha val="100000"/>
                  </a:srgbClr>
                </a:solidFill>
                <a:latin typeface="Calibri"/>
              </a:rPr>
              <a:t><![CDATA[ChronoAtlas Classroom  ·  Plate 284  ·  Ages 11-14  ·  50 min]]></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oan-of-arc-1429]]></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THIS LESSON]]></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What students take from it]]></a:t>
            </a:r>
          </a:p>
        </p:txBody>
      </p:sp>
      <p:sp>
        <p:nvSpPr>
          <p:cNvPr id="4" name=""/>
          <p:cNvSpPr txBox="1"/>
          <p:nvPr/>
        </p:nvSpPr>
        <p:spPr>
          <a:xfrm>
            <a:off x="571500" y="1219200"/>
            <a:ext cx="5143500" cy="142875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500" spc="0" u="none" cap="none">
                <a:solidFill>
                  <a:srgbClr val="F3EFE9">
                    <a:alpha val="100000"/>
                  </a:srgbClr>
                </a:solidFill>
                <a:latin typeface="Calibri"/>
              </a:rPr>
              <a:t><![CDATA[A teenage farm girl from Domrémy says saints have told her to save France. Students follow Joan from her village to Orléans and Reims, examine her trial through the records, and discuss why so many different people have claimed her as their heroine.]]></a:t>
            </a:r>
          </a:p>
        </p:txBody>
      </p:sp>
      <p:sp>
        <p:nvSpPr>
          <p:cNvPr id="5" name=""/>
          <p:cNvSpPr txBox="1"/>
          <p:nvPr/>
        </p:nvSpPr>
        <p:spPr>
          <a:xfrm>
            <a:off x="571500" y="2762250"/>
            <a:ext cx="5143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BY THE END, STUDENTS CAN]]></a:t>
            </a:r>
          </a:p>
        </p:txBody>
      </p:sp>
      <p:sp>
        <p:nvSpPr>
          <p:cNvPr id="6" name=""/>
          <p:cNvSpPr txBox="1"/>
          <p:nvPr/>
        </p:nvSpPr>
        <p:spPr>
          <a:xfrm>
            <a:off x="571500" y="2990850"/>
            <a:ext cx="5143500" cy="1714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Trace Joan's journey from Domrémy to Chinon, Orléans and Reims on the map.]]></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xplain why the relief of Orléans and the coronation at Reims mattered in 1429.]]></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400" spc="0" u="none" cap="none">
                <a:solidFill>
                  <a:srgbClr val="F3EFE9">
                    <a:alpha val="100000"/>
                  </a:srgbClr>
                </a:solidFill>
                <a:latin typeface="Calibri"/>
              </a:rPr>
              <a:t><![CDATA[Evaluate the trial of 1431 and how Joan has been remembered since.]]></a:t>
            </a:r>
          </a:p>
        </p:txBody>
      </p:sp>
      <p:sp>
        <p:nvSpPr>
          <p:cNvPr id="7" name=""/>
          <p:cNvSpPr txBox="1"/>
          <p:nvPr/>
        </p:nvSpPr>
        <p:spPr>
          <a:xfrm>
            <a:off x="6286500" y="12192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LENGTH]]></a:t>
            </a:r>
          </a:p>
        </p:txBody>
      </p:sp>
      <p:sp>
        <p:nvSpPr>
          <p:cNvPr id="8" name=""/>
          <p:cNvSpPr txBox="1"/>
          <p:nvPr/>
        </p:nvSpPr>
        <p:spPr>
          <a:xfrm>
            <a:off x="6286500" y="13906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50 min]]></a:t>
            </a:r>
          </a:p>
        </p:txBody>
      </p:sp>
      <p:cxnSp>
        <p:nvCxnSpPr>
          <p:cNvPr id="9" name=""/>
          <p:cNvCxnSpPr/>
          <p:nvPr/>
        </p:nvCxnSpPr>
        <p:spPr>
          <a:xfrm>
            <a:off x="6286500" y="17526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0" name=""/>
          <p:cNvSpPr txBox="1"/>
          <p:nvPr/>
        </p:nvSpPr>
        <p:spPr>
          <a:xfrm>
            <a:off x="6286500" y="19240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AGES]]></a:t>
            </a:r>
          </a:p>
        </p:txBody>
      </p:sp>
      <p:sp>
        <p:nvSpPr>
          <p:cNvPr id="11" name=""/>
          <p:cNvSpPr txBox="1"/>
          <p:nvPr/>
        </p:nvSpPr>
        <p:spPr>
          <a:xfrm>
            <a:off x="6286500" y="20955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11-14]]></a:t>
            </a:r>
          </a:p>
        </p:txBody>
      </p:sp>
      <p:cxnSp>
        <p:nvCxnSpPr>
          <p:cNvPr id="12" name=""/>
          <p:cNvCxnSpPr/>
          <p:nvPr/>
        </p:nvCxnSpPr>
        <p:spPr>
          <a:xfrm>
            <a:off x="6286500" y="245745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3" name=""/>
          <p:cNvSpPr txBox="1"/>
          <p:nvPr/>
        </p:nvSpPr>
        <p:spPr>
          <a:xfrm>
            <a:off x="6286500" y="262890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ON THE MAP]]></a:t>
            </a:r>
          </a:p>
        </p:txBody>
      </p:sp>
      <p:sp>
        <p:nvSpPr>
          <p:cNvPr id="14" name=""/>
          <p:cNvSpPr txBox="1"/>
          <p:nvPr/>
        </p:nvSpPr>
        <p:spPr>
          <a:xfrm>
            <a:off x="6286500" y="280035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3 steps, AD 1429]]></a:t>
            </a:r>
          </a:p>
        </p:txBody>
      </p:sp>
      <p:cxnSp>
        <p:nvCxnSpPr>
          <p:cNvPr id="15" name=""/>
          <p:cNvCxnSpPr/>
          <p:nvPr/>
        </p:nvCxnSpPr>
        <p:spPr>
          <a:xfrm>
            <a:off x="6286500" y="3162300"/>
            <a:ext cx="2286000" cy="0"/>
          </a:xfrm>
          <a:prstGeom prst="line">
            <a:avLst/>
          </a:prstGeom>
          <a:ln w="9525" cap="flat" cmpd="sng" algn="ctr">
            <a:solidFill>
              <a:srgbClr val="4A3B2C">
                <a:alpha val="100000"/>
              </a:srgbClr>
            </a:solidFill>
            <a:prstDash val="solid"/>
            <a:round/>
            <a:headEnd type="none" w="med" len="med"/>
            <a:tailEnd type="none" w="med" len="med"/>
          </a:ln>
        </p:spPr>
      </p:cxnSp>
      <p:sp>
        <p:nvSpPr>
          <p:cNvPr id="16" name=""/>
          <p:cNvSpPr txBox="1"/>
          <p:nvPr/>
        </p:nvSpPr>
        <p:spPr>
          <a:xfrm>
            <a:off x="6286500" y="3333750"/>
            <a:ext cx="2286000" cy="1714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300" u="none" cap="none">
                <a:solidFill>
                  <a:srgbClr val="EDCB90">
                    <a:alpha val="100000"/>
                  </a:srgbClr>
                </a:solidFill>
                <a:latin typeface="Calibri"/>
              </a:rPr>
              <a:t><![CDATA[QUIZ]]></a:t>
            </a:r>
          </a:p>
        </p:txBody>
      </p:sp>
      <p:sp>
        <p:nvSpPr>
          <p:cNvPr id="17" name=""/>
          <p:cNvSpPr txBox="1"/>
          <p:nvPr/>
        </p:nvSpPr>
        <p:spPr>
          <a:xfrm>
            <a:off x="6286500" y="3505200"/>
            <a:ext cx="2286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800" spc="0" u="none" cap="none">
                <a:solidFill>
                  <a:srgbClr val="F3EFE9">
                    <a:alpha val="100000"/>
                  </a:srgbClr>
                </a:solidFill>
                <a:latin typeface="Georgia"/>
              </a:rPr>
              <a:t><![CDATA[7 rounds]]></a:t>
            </a:r>
          </a:p>
        </p:txBody>
      </p:sp>
      <p:cxnSp>
        <p:nvCxnSpPr>
          <p:cNvPr id="18" name=""/>
          <p:cNvCxnSpPr/>
          <p:nvPr/>
        </p:nvCxnSpPr>
        <p:spPr>
          <a:xfrm>
            <a:off x="6286500" y="3867150"/>
            <a:ext cx="2286000" cy="0"/>
          </a:xfrm>
          <a:prstGeom prst="line">
            <a:avLst/>
          </a:prstGeom>
          <a:ln w="9525" cap="flat" cmpd="sng" algn="ctr">
            <a:solidFill>
              <a:srgbClr val="4A3B2C">
                <a:alpha val="100000"/>
              </a:srgbClr>
            </a:solidFill>
            <a:prstDash val="solid"/>
            <a:round/>
            <a:headEnd type="none" w="med" len="med"/>
            <a:tailEnd type="none" w="med" len="med"/>
          </a:ln>
        </p:spPr>
      </p:cxnSp>
      <p:cxnSp>
        <p:nvCxnSpPr>
          <p:cNvPr id="19"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20"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2" tooltip=""/>
              </a:rPr>
              <a:t><![CDATA[ChronoAtlas Classroom  ·  chronoatlas.nl/classroom/lesson/joan-of-arc-1429]]></a:t>
            </a:r>
          </a:p>
        </p:txBody>
      </p:sp>
      <p:sp>
        <p:nvSpPr>
          <p:cNvPr id="21"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EXPLORE THE MAP  ·  STEP A OF 3  ·  AD 1429]]></a:t>
            </a:r>
          </a:p>
        </p:txBody>
      </p:sp>
      <p:pic>
        <p:nvPicPr>
          <p:cNvPr id="3" name="" descr=""/>
          <p:cNvPicPr>
            <a:picLocks noChangeAspect="1"/>
          </p:cNvPicPr>
          <p:nvPr/>
        </p:nvPicPr>
        <p:blipFill>
          <a:blip r:embed="rId2"/>
          <a:stretch>
            <a:fillRect/>
          </a:stretch>
        </p:blipFill>
        <p:spPr>
          <a:xfrm>
            <a:off x="571500" y="952500"/>
            <a:ext cx="4381500" cy="2743200"/>
          </a:xfrm>
          <a:prstGeom prst="rect">
            <a:avLst/>
          </a:prstGeom>
          <a:noFill/>
        </p:spPr>
      </p:pic>
      <p:sp>
        <p:nvSpPr>
          <p:cNvPr id="4" name=""/>
          <p:cNvSpPr txBox="1"/>
          <p:nvPr/>
        </p:nvSpPr>
        <p:spPr>
          <a:xfrm>
            <a:off x="666750" y="1028700"/>
            <a:ext cx="323850" cy="323850"/>
          </a:xfrm>
          <a:prstGeom prst="rect">
            <a:avLst/>
          </a:prstGeom>
          <a:solidFill>
            <a:srgbClr val="EDCB90">
              <a:alpha val="100000"/>
            </a:srgbClr>
          </a:solidFill>
        </p:spPr>
        <p:txBody>
          <a:bodyPr anchor="ctr" anchorCtr="0" rtlCol="0" vert="horz" bIns="0" lIns="0" rIns="0" tIns="0">
            <a:spAutoFit/>
          </a:bodyPr>
          <a:lstStyle/>
          <a:p>
            <a:pPr algn="ctr" rtl="0" fontAlgn="ctr" marL="0" marR="0" indent="0" lvl="0">
              <a:lnSpc>
                <a:spcPct val="100000"/>
              </a:lnSpc>
              <a:spcBef>
                <a:spcPts val="0"/>
              </a:spcBef>
              <a:spcAft>
                <a:spcPts val="0"/>
              </a:spcAft>
            </a:pPr>
            <a:r>
              <a:rPr lang="en-US" b="1" strike="noStrike" sz="1500" spc="0" u="none" cap="none">
                <a:solidFill>
                  <a:srgbClr val="14100C">
                    <a:alpha val="100000"/>
                  </a:srgbClr>
                </a:solidFill>
                <a:latin typeface="Georgia"/>
              </a:rPr>
              <a:t><![CDATA[a]]></a:t>
            </a:r>
          </a:p>
        </p:txBody>
      </p:sp>
      <p:sp>
        <p:nvSpPr>
          <p:cNvPr id="5" name=""/>
          <p:cNvSpPr txBox="1"/>
          <p:nvPr/>
        </p:nvSpPr>
        <p:spPr>
          <a:xfrm>
            <a:off x="5334000" y="952500"/>
            <a:ext cx="3238500" cy="666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400" spc="0" u="none" cap="none">
                <a:solidFill>
                  <a:srgbClr val="F3EFE9">
                    <a:alpha val="100000"/>
                  </a:srgbClr>
                </a:solidFill>
                <a:latin typeface="Georgia"/>
              </a:rPr>
              <a:t><![CDATA[France divided]]></a:t>
            </a:r>
          </a:p>
        </p:txBody>
      </p:sp>
      <p:sp>
        <p:nvSpPr>
          <p:cNvPr id="6" name=""/>
          <p:cNvSpPr txBox="1"/>
          <p:nvPr/>
        </p:nvSpPr>
        <p:spPr>
          <a:xfrm>
            <a:off x="5334000" y="1676400"/>
            <a:ext cx="3238500" cy="2286000"/>
          </a:xfrm>
          <a:prstGeom prst="rect">
            <a:avLst/>
          </a:prstGeom>
          <a:noFill/>
        </p:spPr>
        <p:txBody>
          <a:bodyPr anchorCtr="0" rtlCol="0" vert="horz" bIns="19050" lIns="19050" rIns="19050" tIns="19050">
            <a:spAutoFit/>
          </a:bodyPr>
          <a:lstStyle/>
          <a:p>
            <a:pPr algn="l" rtl="0" fontAlgn="base" marL="0" marR="0" indent="0" lvl="0">
              <a:lnSpc>
                <a:spcPct val="122000"/>
              </a:lnSpc>
              <a:spcBef>
                <a:spcPts val="0"/>
              </a:spcBef>
              <a:spcAft>
                <a:spcPts val="0"/>
              </a:spcAft>
            </a:pPr>
            <a:r>
              <a:rPr lang="en-US" strike="noStrike" sz="1400" spc="0" u="none" cap="none">
                <a:solidFill>
                  <a:srgbClr val="F3EFE9">
                    <a:alpha val="100000"/>
                  </a:srgbClr>
                </a:solidFill>
                <a:latin typeface="Calibri"/>
              </a:rPr>
              <a:t><![CDATA[Open the map in 1429. The borders show the situation around 1400; by 1429 the English and their Burgundian allies also held Paris and much of the north. Where does that leave the Dauphin Charles, south of the Loire?]]></a:t>
            </a:r>
          </a:p>
        </p:txBody>
      </p:sp>
      <p:sp>
        <p:nvSpPr>
          <p:cNvPr id="7" name=""/>
          <p:cNvSpPr txBox="1"/>
          <p:nvPr/>
        </p:nvSpPr>
        <p:spPr>
          <a:xfrm>
            <a:off x="571500" y="3905250"/>
            <a:ext cx="4762500" cy="2286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200" spc="0" u="none" cap="none">
                <a:solidFill>
                  <a:srgbClr val="EDCB90">
                    <a:alpha val="100000"/>
                  </a:srgbClr>
                </a:solidFill>
                <a:latin typeface="Calibri"/>
                <a:hlinkClick r:id="rId3" tooltip=""/>
              </a:rPr>
              <a:t><![CDATA[Open this view on the live map  →]]></a:t>
            </a:r>
          </a:p>
        </p:txBody>
      </p:sp>
      <p:cxnSp>
        <p:nvCxnSpPr>
          <p:cNvPr id="8"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9"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4" tooltip=""/>
              </a:rPr>
              <a:t><![CDATA[ChronoAtlas Classroom  ·  chronoatlas.nl/classroom/lesson/joan-of-arc-1429]]></a:t>
            </a:r>
          </a:p>
        </p:txBody>
      </p:sp>
      <p:sp>
        <p:nvSpPr>
          <p:cNvPr id="10"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14100C">
            <a:alpha val="100000"/>
          </a:srgbClr>
        </a:solidFill>
      </p:bgPr>
    </p:bg>
    <p:spTree>
      <p:nvGrpSpPr>
        <p:cNvPr id="1" name=""/>
        <p:cNvGrpSpPr/>
        <p:nvPr/>
      </p:nvGrpSpPr>
      <p:grpSpPr>
        <a:xfrm>
          <a:off x="571500" y="342900"/>
          <a:ext cx="8572500" cy="5010150"/>
          <a:chOff x="571500" y="342900"/>
          <a:chExt cx="8572500" cy="5010150"/>
        </a:xfrm>
      </p:grpSpPr>
      <p:sp>
        <p:nvSpPr>
          <p:cNvPr id="2" name=""/>
          <p:cNvSpPr txBox="1"/>
          <p:nvPr/>
        </p:nvSpPr>
        <p:spPr>
          <a:xfrm>
            <a:off x="571500" y="342900"/>
            <a:ext cx="8001000" cy="2095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100" spc="300" u="none" cap="none">
                <a:solidFill>
                  <a:srgbClr val="EDCB90">
                    <a:alpha val="100000"/>
                  </a:srgbClr>
                </a:solidFill>
                <a:latin typeface="Calibri"/>
              </a:rPr>
              <a:t><![CDATA[CHRONOATLAS CLASSROOM]]></a:t>
            </a:r>
          </a:p>
        </p:txBody>
      </p:sp>
      <p:sp>
        <p:nvSpPr>
          <p:cNvPr id="3" name=""/>
          <p:cNvSpPr txBox="1"/>
          <p:nvPr/>
        </p:nvSpPr>
        <p:spPr>
          <a:xfrm>
            <a:off x="571500" y="571500"/>
            <a:ext cx="8001000" cy="5334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b="1" strike="noStrike" sz="2800" spc="0" u="none" cap="none">
                <a:solidFill>
                  <a:srgbClr val="F3EFE9">
                    <a:alpha val="100000"/>
                  </a:srgbClr>
                </a:solidFill>
                <a:latin typeface="Georgia"/>
              </a:rPr>
              <a:t><![CDATA[The rest of this deck comes with Classroom]]></a:t>
            </a:r>
          </a:p>
        </p:txBody>
      </p:sp>
      <p:sp>
        <p:nvSpPr>
          <p:cNvPr id="4" name=""/>
          <p:cNvSpPr txBox="1"/>
          <p:nvPr/>
        </p:nvSpPr>
        <p:spPr>
          <a:xfrm>
            <a:off x="571500" y="1238250"/>
            <a:ext cx="8001000" cy="571500"/>
          </a:xfrm>
          <a:prstGeom prst="rect">
            <a:avLst/>
          </a:prstGeom>
          <a:noFill/>
        </p:spPr>
        <p:txBody>
          <a:bodyPr anchorCtr="0" rtlCol="0" vert="horz" bIns="19050" lIns="19050" rIns="19050" tIns="19050">
            <a:spAutoFit/>
          </a:bodyPr>
          <a:lstStyle/>
          <a:p>
            <a:pPr algn="l" rtl="0" fontAlgn="base" marL="0" marR="0" indent="0" lvl="0">
              <a:lnSpc>
                <a:spcPct val="125000"/>
              </a:lnSpc>
              <a:spcBef>
                <a:spcPts val="0"/>
              </a:spcBef>
              <a:spcAft>
                <a:spcPts val="0"/>
              </a:spcAft>
            </a:pPr>
            <a:r>
              <a:rPr lang="en-US" strike="noStrike" sz="1600" spc="0" u="none" cap="none">
                <a:solidFill>
                  <a:srgbClr val="F3EFE9">
                    <a:alpha val="100000"/>
                  </a:srgbClr>
                </a:solidFill>
                <a:latin typeface="Calibri"/>
              </a:rPr>
              <a:t><![CDATA[19 more slides: the other map steps, the discussion questions, the quiz with its answers, and the worksheet.]]></a:t>
            </a:r>
          </a:p>
        </p:txBody>
      </p:sp>
      <p:sp>
        <p:nvSpPr>
          <p:cNvPr id="5" name=""/>
          <p:cNvSpPr txBox="1"/>
          <p:nvPr/>
        </p:nvSpPr>
        <p:spPr>
          <a:xfrm>
            <a:off x="571500" y="2000250"/>
            <a:ext cx="8001000" cy="952500"/>
          </a:xfrm>
          <a:prstGeom prst="rect">
            <a:avLst/>
          </a:prstGeom>
          <a:noFill/>
        </p:spPr>
        <p:txBody>
          <a:bodyPr anchorCtr="0" rtlCol="0" vert="horz" bIns="19050" lIns="19050" rIns="19050" tIns="19050">
            <a:spAutoFit/>
          </a:bodyPr>
          <a:lstStyle/>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Every lesson as a deck, every worksheet, every live lesson and homework.]]></a:t>
            </a:r>
          </a:p>
          <a:p>
            <a:pPr algn="l" rtl="0" fontAlgn="base" marL="209550" marR="0" indent="-209550" lvl="0">
              <a:lnSpc>
                <a:spcPct val="118000"/>
              </a:lnSpc>
              <a:spcBef>
                <a:spcPts val="0"/>
              </a:spcBef>
              <a:spcAft>
                <a:spcPts val="800"/>
              </a:spcAft>
              <a:buClr>
                <a:srgbClr val="EDCB90">
                  <a:alpha val="100000"/>
                </a:srgbClr>
              </a:buClr>
              <a:buFont typeface="Calibri"/>
              <a:buChar char="•"/>
            </a:pPr>
            <a:r>
              <a:rPr lang="en-US" strike="noStrike" sz="1500" spc="0" u="none" cap="none">
                <a:solidFill>
                  <a:srgbClr val="F3EFE9">
                    <a:alpha val="100000"/>
                  </a:srgbClr>
                </a:solidFill>
                <a:latin typeface="Calibri"/>
              </a:rPr>
              <a:t><![CDATA[€19 a month, cancel anytime. The free lesson, Rome at its height, comes whole.]]></a:t>
            </a:r>
          </a:p>
        </p:txBody>
      </p:sp>
      <p:sp>
        <p:nvSpPr>
          <p:cNvPr id="6" name=""/>
          <p:cNvSpPr txBox="1"/>
          <p:nvPr/>
        </p:nvSpPr>
        <p:spPr>
          <a:xfrm>
            <a:off x="571500" y="3143250"/>
            <a:ext cx="8001000" cy="28575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600" spc="0" u="none" cap="none">
                <a:solidFill>
                  <a:srgbClr val="EDCB90">
                    <a:alpha val="100000"/>
                  </a:srgbClr>
                </a:solidFill>
                <a:latin typeface="Calibri"/>
                <a:hlinkClick r:id="rId2" tooltip=""/>
              </a:rPr>
              <a:t><![CDATA[https://chronoatlas.nl/pricing]]></a:t>
            </a:r>
          </a:p>
        </p:txBody>
      </p:sp>
      <p:cxnSp>
        <p:nvCxnSpPr>
          <p:cNvPr id="7" name=""/>
          <p:cNvCxnSpPr/>
          <p:nvPr/>
        </p:nvCxnSpPr>
        <p:spPr>
          <a:xfrm>
            <a:off x="571500" y="4762500"/>
            <a:ext cx="8001000" cy="0"/>
          </a:xfrm>
          <a:prstGeom prst="line">
            <a:avLst/>
          </a:prstGeom>
          <a:ln w="9525" cap="flat" cmpd="sng" algn="ctr">
            <a:solidFill>
              <a:srgbClr val="4A3B2C">
                <a:alpha val="100000"/>
              </a:srgbClr>
            </a:solidFill>
            <a:prstDash val="solid"/>
            <a:round/>
            <a:headEnd type="none" w="med" len="med"/>
            <a:tailEnd type="none" w="med" len="med"/>
          </a:ln>
        </p:spPr>
      </p:cxnSp>
      <p:sp>
        <p:nvSpPr>
          <p:cNvPr id="8" name=""/>
          <p:cNvSpPr txBox="1"/>
          <p:nvPr/>
        </p:nvSpPr>
        <p:spPr>
          <a:xfrm>
            <a:off x="571500" y="4819650"/>
            <a:ext cx="6667500" cy="190500"/>
          </a:xfrm>
          <a:prstGeom prst="rect">
            <a:avLst/>
          </a:prstGeom>
          <a:noFill/>
        </p:spPr>
        <p:txBody>
          <a:bodyPr anchorCtr="0" rtlCol="0" vert="horz" bIns="19050" lIns="19050" rIns="19050" tIns="19050">
            <a:spAutoFit/>
          </a:bodyPr>
          <a:lstStyle/>
          <a:p>
            <a:pPr algn="l"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hlinkClick r:id="rId3" tooltip=""/>
              </a:rPr>
              <a:t><![CDATA[ChronoAtlas Classroom  ·  chronoatlas.nl/classroom/lesson/joan-of-arc-1429]]></a:t>
            </a:r>
          </a:p>
        </p:txBody>
      </p:sp>
      <p:sp>
        <p:nvSpPr>
          <p:cNvPr id="9" name=""/>
          <p:cNvSpPr txBox="1"/>
          <p:nvPr/>
        </p:nvSpPr>
        <p:spPr>
          <a:xfrm>
            <a:off x="7810500" y="4819650"/>
            <a:ext cx="762000" cy="190500"/>
          </a:xfrm>
          <a:prstGeom prst="rect">
            <a:avLst/>
          </a:prstGeom>
          <a:noFill/>
        </p:spPr>
        <p:txBody>
          <a:bodyPr anchorCtr="0" rtlCol="0" vert="horz" bIns="19050" lIns="19050" rIns="19050" tIns="19050">
            <a:spAutoFit/>
          </a:bodyPr>
          <a:lstStyle/>
          <a:p>
            <a:pPr algn="r" rtl="0" fontAlgn="base" marL="0" marR="0" indent="0" lvl="0">
              <a:lnSpc>
                <a:spcPct val="100000"/>
              </a:lnSpc>
              <a:spcBef>
                <a:spcPts val="0"/>
              </a:spcBef>
              <a:spcAft>
                <a:spcPts val="0"/>
              </a:spcAft>
            </a:pPr>
            <a:r>
              <a:rPr lang="en-US" strike="noStrike" sz="1000" spc="0" u="none" cap="none">
                <a:solidFill>
                  <a:srgbClr val="B9A98C">
                    <a:alpha val="100000"/>
                  </a:srgbClr>
                </a:solidFill>
                <a:latin typeface="Calibri"/>
              </a:rPr>
              <a:t><![CDATA[4]]></a:t>
            </a:r>
          </a:p>
        </p:txBody>
      </p:sp>
    </p:spTree>
  </p:cSld>
  <p:clrMapOvr>
    <a:masterClrMapping/>
  </p:clrMapOvr>
</p:sld>
</file>

<file path=ppt/theme/theme1.xml><?xml version="1.0" encoding="utf-8"?>
<a:theme xmlns:a="http://schemas.openxmlformats.org/drawingml/2006/main" name="Theme26">
  <a:themeElements>
    <a:clrScheme name="Theme26">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6">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6">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ChronoAtlas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ChronoAtlas</dc:creator>
  <cp:lastModifiedBy>Unknown Creator</cp:lastModifiedBy>
  <dcterms:created xsi:type="dcterms:W3CDTF">2026-10-31T04:53:25Z</dcterms:created>
  <dcterms:modified xsi:type="dcterms:W3CDTF">2026-10-31T04:53:25Z</dcterms:modified>
  <dc:title>Joan of Arc</dc:title>
  <dc:description/>
  <dc:subject>Lesson plan</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