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presProps" Target="presProps.xml"/>
  <Relationship Id="rId8" Type="http://schemas.openxmlformats.org/officeDocument/2006/relationships/viewProps" Target="viewProps.xml"/>
  <Relationship Id="rId9" Type="http://schemas.openxmlformats.org/officeDocument/2006/relationships/tableStyles" Target="tableStyles.xml"/>
</Relationships>
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000000">
                    <a:alpha val="100000"/>
                  </a:srgbClr>
                </a:solidFill>
                <a:latin typeface="Calibri"/>
              </a:rPr>
              <a:t><![CDATA[Open Stories (top left) and play Empires of the Americas. Pause at the first step, the Maya in 800. Why does the map call them city-states rather than an empire?
https://chronoatlas.nl/?year=800&lat=17.2&lng=-89.6&zoom=4.6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438875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ac3dd145cf83aca9782b6394a97b5f171.jpeg"/>
  <Relationship Id="rId3" Type="http://schemas.openxmlformats.org/officeDocument/2006/relationships/hyperlink" Target="https://chronoatlas.nl/classroom/lesson/maya-city-states-tikal-calakmul" TargetMode="Externa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classroom/lesson/maya-city-states-tikal-calakmul" TargetMode="Externa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image" Target="../media/149e46357d0bab347abdfa7b9918c2ff2.jpeg"/>
  <Relationship Id="rId3" Type="http://schemas.openxmlformats.org/officeDocument/2006/relationships/hyperlink" Target="https://chronoatlas.nl/?year=800&amp;lat=17.2&amp;lng=-89.6&amp;zoom=4.6" TargetMode="External"/>
  <Relationship Id="rId4" Type="http://schemas.openxmlformats.org/officeDocument/2006/relationships/hyperlink" Target="https://chronoatlas.nl/classroom/lesson/maya-city-states-tikal-calakmul" TargetMode="External"/>
  <Relationship Id="rId5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chronoatlas.nl/pricing" TargetMode="External"/>
  <Relationship Id="rId3" Type="http://schemas.openxmlformats.org/officeDocument/2006/relationships/hyperlink" Target="https://chronoatlas.nl/classroom/lesson/maya-city-states-tikal-calakmul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pic>
        <p:nvPicPr>
          <p:cNvPr id="2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noFill/>
        </p:spPr>
      </p:pic>
      <p:sp>
        <p:nvSpPr>
          <p:cNvPr id="3" name=""/>
          <p:cNvSpPr txBox="1"/>
          <p:nvPr/>
        </p:nvSpPr>
        <p:spPr>
          <a:xfrm>
            <a:off x="381000" y="2857500"/>
            <a:ext cx="8382000" cy="1714500"/>
          </a:xfrm>
          <a:prstGeom prst="rect">
            <a:avLst/>
          </a:prstGeom>
          <a:solidFill>
            <a:srgbClr val="14100C">
              <a:alpha val="70000"/>
            </a:srgbClr>
          </a:solidFill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</p:txBody>
      </p:sp>
      <p:sp>
        <p:nvSpPr>
          <p:cNvPr id="4" name=""/>
          <p:cNvSpPr txBox="1"/>
          <p:nvPr/>
        </p:nvSpPr>
        <p:spPr>
          <a:xfrm>
            <a:off x="571500" y="3009900"/>
            <a:ext cx="8001000" cy="2476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4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LASSIC MAYA  ·  250-900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3276600"/>
            <a:ext cx="8001000" cy="8763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ikal and Calakmul: rival Maya city-states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4191000"/>
            <a:ext cx="80010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ChronoAtlas Classroom  ·  Plate 192  ·  Ages 11-14  ·  50 min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aya-city-states-tikal-calakmul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THIS LESSON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What students take from it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19200"/>
            <a:ext cx="5143500" cy="1428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The Classic Maya never formed one empire. Dozens of city-states, each with its own holy king, competed, allied and fought. Students follow the great rivalry of Tikal and Calakmul and ask why the southern cities emptied after 800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762250"/>
            <a:ext cx="5143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BY THE END, STUDENTS CAN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2990850"/>
            <a:ext cx="5143500" cy="1714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xplain what a city-state is and why the Classic Maya were not one empire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Locate Tikal, Calakmul and Palenque on the map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Describe at least two explanations historians give for the decline of the southern Maya cities.]]></a:t>
            </a:r>
          </a:p>
        </p:txBody>
      </p:sp>
      <p:sp>
        <p:nvSpPr>
          <p:cNvPr id="7" name=""/>
          <p:cNvSpPr txBox="1"/>
          <p:nvPr/>
        </p:nvSpPr>
        <p:spPr>
          <a:xfrm>
            <a:off x="6286500" y="12192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LENGTH]]></a:t>
            </a:r>
          </a:p>
        </p:txBody>
      </p:sp>
      <p:sp>
        <p:nvSpPr>
          <p:cNvPr id="8" name=""/>
          <p:cNvSpPr txBox="1"/>
          <p:nvPr/>
        </p:nvSpPr>
        <p:spPr>
          <a:xfrm>
            <a:off x="6286500" y="13906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50 min]]></a:t>
            </a:r>
          </a:p>
        </p:txBody>
      </p:sp>
      <p:cxnSp>
        <p:nvCxnSpPr>
          <p:cNvPr id="9" name=""/>
          <p:cNvCxnSpPr/>
          <p:nvPr/>
        </p:nvCxnSpPr>
        <p:spPr>
          <a:xfrm>
            <a:off x="6286500" y="17526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" name=""/>
          <p:cNvSpPr txBox="1"/>
          <p:nvPr/>
        </p:nvSpPr>
        <p:spPr>
          <a:xfrm>
            <a:off x="6286500" y="19240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AGES]]></a:t>
            </a:r>
          </a:p>
        </p:txBody>
      </p:sp>
      <p:sp>
        <p:nvSpPr>
          <p:cNvPr id="11" name=""/>
          <p:cNvSpPr txBox="1"/>
          <p:nvPr/>
        </p:nvSpPr>
        <p:spPr>
          <a:xfrm>
            <a:off x="6286500" y="20955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11-14]]></a:t>
            </a:r>
          </a:p>
        </p:txBody>
      </p:sp>
      <p:cxnSp>
        <p:nvCxnSpPr>
          <p:cNvPr id="12" name=""/>
          <p:cNvCxnSpPr/>
          <p:nvPr/>
        </p:nvCxnSpPr>
        <p:spPr>
          <a:xfrm>
            <a:off x="6286500" y="24574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3" name=""/>
          <p:cNvSpPr txBox="1"/>
          <p:nvPr/>
        </p:nvSpPr>
        <p:spPr>
          <a:xfrm>
            <a:off x="6286500" y="262890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ON THE MAP]]></a:t>
            </a:r>
          </a:p>
        </p:txBody>
      </p:sp>
      <p:sp>
        <p:nvSpPr>
          <p:cNvPr id="14" name=""/>
          <p:cNvSpPr txBox="1"/>
          <p:nvPr/>
        </p:nvSpPr>
        <p:spPr>
          <a:xfrm>
            <a:off x="6286500" y="280035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3 steps, AD 800]]></a:t>
            </a:r>
          </a:p>
        </p:txBody>
      </p:sp>
      <p:cxnSp>
        <p:nvCxnSpPr>
          <p:cNvPr id="15" name=""/>
          <p:cNvCxnSpPr/>
          <p:nvPr/>
        </p:nvCxnSpPr>
        <p:spPr>
          <a:xfrm>
            <a:off x="6286500" y="316230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6" name=""/>
          <p:cNvSpPr txBox="1"/>
          <p:nvPr/>
        </p:nvSpPr>
        <p:spPr>
          <a:xfrm>
            <a:off x="6286500" y="3333750"/>
            <a:ext cx="2286000" cy="1714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QUIZ]]></a:t>
            </a:r>
          </a:p>
        </p:txBody>
      </p:sp>
      <p:sp>
        <p:nvSpPr>
          <p:cNvPr id="17" name=""/>
          <p:cNvSpPr txBox="1"/>
          <p:nvPr/>
        </p:nvSpPr>
        <p:spPr>
          <a:xfrm>
            <a:off x="6286500" y="3505200"/>
            <a:ext cx="2286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7 rounds]]></a:t>
            </a:r>
          </a:p>
        </p:txBody>
      </p:sp>
      <p:cxnSp>
        <p:nvCxnSpPr>
          <p:cNvPr id="18" name=""/>
          <p:cNvCxnSpPr/>
          <p:nvPr/>
        </p:nvCxnSpPr>
        <p:spPr>
          <a:xfrm>
            <a:off x="6286500" y="3867150"/>
            <a:ext cx="2286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9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20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2" tooltip=""/>
              </a:rPr>
              <a:t><![CDATA[ChronoAtlas Classroom  ·  chronoatlas.nl/classroom/lesson/maya-city-states-tikal-calakmul]]></a:t>
            </a:r>
          </a:p>
        </p:txBody>
      </p:sp>
      <p:sp>
        <p:nvSpPr>
          <p:cNvPr id="21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2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EXPLORE THE MAP  ·  STEP A OF 3  ·  AD 800]]></a:t>
            </a:r>
          </a:p>
        </p:txBody>
      </p:sp>
      <p:pic>
        <p:nvPicPr>
          <p:cNvPr id="3" name="" descr="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1500" y="952500"/>
            <a:ext cx="4381500" cy="2743200"/>
          </a:xfrm>
          <a:prstGeom prst="rect">
            <a:avLst/>
          </a:prstGeom>
          <a:noFill/>
        </p:spPr>
      </p:pic>
      <p:sp>
        <p:nvSpPr>
          <p:cNvPr id="4" name=""/>
          <p:cNvSpPr txBox="1"/>
          <p:nvPr/>
        </p:nvSpPr>
        <p:spPr>
          <a:xfrm>
            <a:off x="666750" y="1028700"/>
            <a:ext cx="323850" cy="323850"/>
          </a:xfrm>
          <a:prstGeom prst="rect">
            <a:avLst/>
          </a:prstGeom>
          <a:solidFill>
            <a:srgbClr val="EDCB90">
              <a:alpha val="100000"/>
            </a:srgbClr>
          </a:solidFill>
        </p:spPr>
        <p:txBody>
          <a:bodyPr anchor="ctr" anchorCtr="0" rtlCol="0" vert="horz" bIns="0" lIns="0" rIns="0" tIns="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1500" spc="0" u="none" cap="none">
                <a:solidFill>
                  <a:srgbClr val="14100C">
                    <a:alpha val="100000"/>
                  </a:srgbClr>
                </a:solidFill>
                <a:latin typeface="Georgia"/>
              </a:rPr>
              <a:t><![CDATA[a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334000" y="952500"/>
            <a:ext cx="3238500" cy="666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4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Maya world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334000" y="1676400"/>
            <a:ext cx="3238500" cy="22860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2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Open Stories (top left) and play Empires of the Americas. Pause at the first step, the Maya in 800. Why does the map call them city-states rather than an empire?]]></a:t>
            </a:r>
          </a:p>
        </p:txBody>
      </p:sp>
      <p:sp>
        <p:nvSpPr>
          <p:cNvPr id="7" name=""/>
          <p:cNvSpPr txBox="1"/>
          <p:nvPr/>
        </p:nvSpPr>
        <p:spPr>
          <a:xfrm>
            <a:off x="571500" y="3905250"/>
            <a:ext cx="4762500" cy="2286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2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3" tooltip=""/>
              </a:rPr>
              <a:t><![CDATA[Open this view on the live map  →]]></a:t>
            </a:r>
          </a:p>
        </p:txBody>
      </p:sp>
      <p:cxnSp>
        <p:nvCxnSpPr>
          <p:cNvPr id="8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9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4" tooltip=""/>
              </a:rPr>
              <a:t><![CDATA[ChronoAtlas Classroom  ·  chronoatlas.nl/classroom/lesson/maya-city-states-tikal-calakmul]]></a:t>
            </a:r>
          </a:p>
        </p:txBody>
      </p:sp>
      <p:sp>
        <p:nvSpPr>
          <p:cNvPr id="10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3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4100C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571500" y="342900"/>
          <a:ext cx="8572500" cy="5010150"/>
          <a:chOff x="571500" y="342900"/>
          <a:chExt cx="8572500" cy="5010150"/>
        </a:xfrm>
      </p:grpSpPr>
      <p:sp>
        <p:nvSpPr>
          <p:cNvPr id="2" name=""/>
          <p:cNvSpPr txBox="1"/>
          <p:nvPr/>
        </p:nvSpPr>
        <p:spPr>
          <a:xfrm>
            <a:off x="571500" y="342900"/>
            <a:ext cx="8001000" cy="2095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100" spc="300" u="none" cap="none">
                <a:solidFill>
                  <a:srgbClr val="EDCB90">
                    <a:alpha val="100000"/>
                  </a:srgbClr>
                </a:solidFill>
                <a:latin typeface="Calibri"/>
              </a:rPr>
              <a:t><![CDATA[CHRONOATLAS CLASSROOM]]></a:t>
            </a:r>
          </a:p>
        </p:txBody>
      </p:sp>
      <p:sp>
        <p:nvSpPr>
          <p:cNvPr id="3" name=""/>
          <p:cNvSpPr txBox="1"/>
          <p:nvPr/>
        </p:nvSpPr>
        <p:spPr>
          <a:xfrm>
            <a:off x="571500" y="571500"/>
            <a:ext cx="8001000" cy="5334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3EFE9">
                    <a:alpha val="100000"/>
                  </a:srgbClr>
                </a:solidFill>
                <a:latin typeface="Georgia"/>
              </a:rPr>
              <a:t><![CDATA[The rest of this deck comes with Classroom]]></a:t>
            </a:r>
          </a:p>
        </p:txBody>
      </p:sp>
      <p:sp>
        <p:nvSpPr>
          <p:cNvPr id="4" name=""/>
          <p:cNvSpPr txBox="1"/>
          <p:nvPr/>
        </p:nvSpPr>
        <p:spPr>
          <a:xfrm>
            <a:off x="571500" y="1238250"/>
            <a:ext cx="8001000" cy="571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19 more slides: the other map steps, the discussion questions, the quiz with its answers, and the worksheet.]]></a:t>
            </a:r>
          </a:p>
        </p:txBody>
      </p:sp>
      <p:sp>
        <p:nvSpPr>
          <p:cNvPr id="5" name=""/>
          <p:cNvSpPr txBox="1"/>
          <p:nvPr/>
        </p:nvSpPr>
        <p:spPr>
          <a:xfrm>
            <a:off x="571500" y="2000250"/>
            <a:ext cx="8001000" cy="952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Every lesson as a deck, every worksheet, every live lesson and homework.]]></a:t>
            </a:r>
          </a:p>
          <a:p>
            <a:pPr algn="l" rtl="0" fontAlgn="base" marL="209550" marR="0" indent="-209550" lvl="0">
              <a:lnSpc>
                <a:spcPct val="118000"/>
              </a:lnSpc>
              <a:spcBef>
                <a:spcPts val="0"/>
              </a:spcBef>
              <a:spcAft>
                <a:spcPts val="800"/>
              </a:spcAft>
              <a:buClr>
                <a:srgbClr val="EDCB90">
                  <a:alpha val="100000"/>
                </a:srgbClr>
              </a:buClr>
              <a:buFont typeface="Calibri"/>
              <a:buChar char="•"/>
            </a:pPr>
            <a:r>
              <a:rPr lang="en-US" strike="noStrike" sz="1500" spc="0" u="none" cap="none">
                <a:solidFill>
                  <a:srgbClr val="F3EFE9">
                    <a:alpha val="100000"/>
                  </a:srgbClr>
                </a:solidFill>
                <a:latin typeface="Calibri"/>
              </a:rPr>
              <a:t><![CDATA[€19 a month, cancel anytime. The free lesson, Rome at its height, comes whole.]]></a:t>
            </a:r>
          </a:p>
        </p:txBody>
      </p:sp>
      <p:sp>
        <p:nvSpPr>
          <p:cNvPr id="6" name=""/>
          <p:cNvSpPr txBox="1"/>
          <p:nvPr/>
        </p:nvSpPr>
        <p:spPr>
          <a:xfrm>
            <a:off x="571500" y="3143250"/>
            <a:ext cx="8001000" cy="28575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600" spc="0" u="none" cap="none">
                <a:solidFill>
                  <a:srgbClr val="EDCB90">
                    <a:alpha val="100000"/>
                  </a:srgbClr>
                </a:solidFill>
                <a:latin typeface="Calibri"/>
                <a:hlinkClick r:id="rId2" tooltip=""/>
              </a:rPr>
              <a:t><![CDATA[https://chronoatlas.nl/pricing]]></a:t>
            </a:r>
          </a:p>
        </p:txBody>
      </p:sp>
      <p:cxnSp>
        <p:nvCxnSpPr>
          <p:cNvPr id="7" name=""/>
          <p:cNvCxnSpPr/>
          <p:nvPr/>
        </p:nvCxnSpPr>
        <p:spPr>
          <a:xfrm>
            <a:off x="571500" y="4762500"/>
            <a:ext cx="8001000" cy="0"/>
          </a:xfrm>
          <a:prstGeom prst="line">
            <a:avLst/>
          </a:prstGeom>
          <a:ln w="9525" cap="flat" cmpd="sng" algn="ctr">
            <a:solidFill>
              <a:srgbClr val="4A3B2C">
                <a:alpha val="100000"/>
              </a:srgbClr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8" name=""/>
          <p:cNvSpPr txBox="1"/>
          <p:nvPr/>
        </p:nvSpPr>
        <p:spPr>
          <a:xfrm>
            <a:off x="571500" y="4819650"/>
            <a:ext cx="66675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  <a:hlinkClick r:id="rId3" tooltip=""/>
              </a:rPr>
              <a:t><![CDATA[ChronoAtlas Classroom  ·  chronoatlas.nl/classroom/lesson/maya-city-states-tikal-calakmul]]></a:t>
            </a:r>
          </a:p>
        </p:txBody>
      </p:sp>
      <p:sp>
        <p:nvSpPr>
          <p:cNvPr id="9" name=""/>
          <p:cNvSpPr txBox="1"/>
          <p:nvPr/>
        </p:nvSpPr>
        <p:spPr>
          <a:xfrm>
            <a:off x="7810500" y="4819650"/>
            <a:ext cx="762000" cy="190500"/>
          </a:xfrm>
          <a:prstGeom prst="rect">
            <a:avLst/>
          </a:prstGeom>
          <a:noFill/>
        </p:spPr>
        <p:txBody>
          <a:bodyPr anchorCtr="0" rtlCol="0" vert="horz" bIns="19050" lIns="19050" rIns="19050" tIns="1905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000" spc="0" u="none" cap="none">
                <a:solidFill>
                  <a:srgbClr val="B9A98C">
                    <a:alpha val="100000"/>
                  </a:srgbClr>
                </a:solidFill>
                <a:latin typeface="Calibri"/>
              </a:rPr>
              <a:t><![CDATA[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9">
  <a:themeElements>
    <a:clrScheme name="Theme3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9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ChronoAtlas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ChronoAtlas</dc:creator>
  <cp:lastModifiedBy>Unknown Creator</cp:lastModifiedBy>
  <dcterms:created xsi:type="dcterms:W3CDTF">2026-10-31T04:56:42Z</dcterms:created>
  <dcterms:modified xsi:type="dcterms:W3CDTF">2026-10-31T04:56:42Z</dcterms:modified>
  <dc:title>Tikal and Calakmul: rival Maya city-states</dc:title>
  <dc:description/>
  <dc:subject>Lesson plan</dc:subject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