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17 AD. Zoom out until you see the whole empire. Which three continents does it touch?
https://chronoatlas.nl/?year=117&lat=41.9&lng=12.5&zoom=4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ravel to Britain. Find the northern border. Why do you think the Romans stopped here?
https://chronoatlas.nl/?year=117&lat=54.9&lng=-2.6&zoom=6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urn on the trade routes layer. Follow a route from Rome to Egypt. What was worth shipping that far?
https://chronoatlas.nl/?year=117&lat=35&lng=18&zoom=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nswer: C. From Britain to Egypt and Mesopotamia: in 117 Rome ruled every coast around the Mediterranean, on three continent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lexandria. Founded by Alexander the Great in 331 BC. Its harbour shipped the Egyptian grain that fed the city of Ro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e frontier at Vindolanda. In 117 the frontier ran along the Stanegate road. From 122 Hadrian built his wall along the same lin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arax, on the Persian Gulf. The furthest east a Roman emperor ever marched. His successor Hadrian gave up these new provinces within a yea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nswer: B. Every coast of the Mediterranean was Roman, so a ship could cross it without passing a single bord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Hadrian did the last two: he gave up Mesopotamia and built walls along the frontiers, Hadrian's Wall among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0513bb012107039a6191cc401a6165b1.jpeg"/>
  <Relationship Id="rId3" Type="http://schemas.openxmlformats.org/officeDocument/2006/relationships/hyperlink" Target="https://chronoatlas.nl/classroom/lesson/rome-at-its-heigh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fe346ca35002eee6dcb7bddf98dbe922.jpeg"/>
  <Relationship Id="rId3" Type="http://schemas.openxmlformats.org/officeDocument/2006/relationships/hyperlink" Target="https://chronoatlas.nl/?year=117&amp;lat=41.9&amp;lng=12.5&amp;zoom=4" TargetMode="External"/>
  <Relationship Id="rId4" Type="http://schemas.openxmlformats.org/officeDocument/2006/relationships/hyperlink" Target="https://chronoatlas.nl/classroom/lesson/rome-at-its-heigh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1e3051bb3b0f106527515aca18e5f543.jpeg"/>
  <Relationship Id="rId3" Type="http://schemas.openxmlformats.org/officeDocument/2006/relationships/hyperlink" Target="https://chronoatlas.nl/?year=117&amp;lat=54.9&amp;lng=-2.6&amp;zoom=6" TargetMode="External"/>
  <Relationship Id="rId4" Type="http://schemas.openxmlformats.org/officeDocument/2006/relationships/hyperlink" Target="https://chronoatlas.nl/classroom/lesson/rome-at-its-height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b803a9bd482f1416c1877748d00d21b4.jpeg"/>
  <Relationship Id="rId3" Type="http://schemas.openxmlformats.org/officeDocument/2006/relationships/hyperlink" Target="https://chronoatlas.nl/?year=117&amp;lat=35&amp;lng=18&amp;zoom=4" TargetMode="External"/>
  <Relationship Id="rId4" Type="http://schemas.openxmlformats.org/officeDocument/2006/relationships/hyperlink" Target="https://chronoatlas.nl/classroom/lesson/rome-at-its-height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hronoguessr" TargetMode="External"/>
  <Relationship Id="rId3" Type="http://schemas.openxmlformats.org/officeDocument/2006/relationships/hyperlink" Target="https://chronoatlas.nl/classroom/lesson/rome-at-its-height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?year=117&amp;lat=39&amp;lng=15&amp;zoom=3.4" TargetMode="External"/>
  <Relationship Id="rId3" Type="http://schemas.openxmlformats.org/officeDocument/2006/relationships/hyperlink" Target="https://chronoatlas.nl/classroom/lesson/rome-at-its-height" TargetMode="External"/>
  <Relationship Id="rId4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?year=117&amp;lat=31.2&amp;lng=29.92&amp;zoom=4.5" TargetMode="External"/>
  <Relationship Id="rId3" Type="http://schemas.openxmlformats.org/officeDocument/2006/relationships/hyperlink" Target="https://chronoatlas.nl/classroom/lesson/rome-at-its-height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?year=117&amp;lat=51.5&amp;lng=-2.5&amp;zoom=4.7" TargetMode="External"/>
  <Relationship Id="rId3" Type="http://schemas.openxmlformats.org/officeDocument/2006/relationships/hyperlink" Target="https://chronoatlas.nl/classroom/lesson/rome-at-its-height" TargetMode="External"/>
  <Relationship Id="rId4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?year=117&amp;lat=54.99&amp;lng=-2.36&amp;zoom=4.7" TargetMode="External"/>
  <Relationship Id="rId3" Type="http://schemas.openxmlformats.org/officeDocument/2006/relationships/hyperlink" Target="https://chronoatlas.nl/classroom/lesson/rome-at-its-height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?year=117&amp;lat=36&amp;lng=38&amp;zoom=3.8" TargetMode="External"/>
  <Relationship Id="rId3" Type="http://schemas.openxmlformats.org/officeDocument/2006/relationships/hyperlink" Target="https://chronoatlas.nl/classroom/lesson/rome-at-its-height" TargetMode="External"/>
  <Relationship Id="rId4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?year=117&amp;lat=30.5&amp;lng=47.8&amp;zoom=4.5" TargetMode="External"/>
  <Relationship Id="rId3" Type="http://schemas.openxmlformats.org/officeDocument/2006/relationships/hyperlink" Target="https://chronoatlas.nl/classroom/lesson/rome-at-its-height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ome-at-its-height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48ca9ceeaa88a283f614945358476675.jpeg"/>
  <Relationship Id="rId3" Type="http://schemas.openxmlformats.org/officeDocument/2006/relationships/hyperlink" Target="https://chronoatlas.nl/classroom/lesson/rome-at-its-height" TargetMode="External"/>
  <Relationship Id="rId4" Type="http://schemas.openxmlformats.org/officeDocument/2006/relationships/hyperlink" Target="https://chronoatlas.nl/classroom/lesson/rome-at-its-heigh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EMPIRE  ·  117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Rome at its heigh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33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nder emperor Trajan the empire reaches its greatest size. Students explore how far Rome really stretched, and what held such a giant togeth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xtent of the Roman Empire in 117 AD in their own word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regions under Roman rule outside Ital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one way Rome kept a huge empire connected (roads, army, trade)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17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17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empire at its peak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17 AD. Zoom out until you see the whole empire. Which three continents does it touc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ome-at-its-heigh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B OF 3  ·  AD 117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edge of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vel to Britain. Find the northern border. Why do you think the Romans stopped 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ome-at-its-heigh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C OF 3  ·  AD 117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rade rou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urn on the trade routes layer. Follow a route from Rome to Egypt. What was worth shipping that fa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ome-at-its-heigh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LASS DISCUSS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rom what happened to why it matte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8001000" cy="3429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hy was the Mediterranean Sea called "Mare Nostrum" (our sea) by the Romans?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empire had about 80,000 km of roads. What were they for, besides trade?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Rome ruled people with many languages and religions. How would you keep them all loyal?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ok at the borders: rivers, deserts, seas. Why do empires often stop at natural barriers?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hat do you think was the biggest risk of an empire this size?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GAME ROUND  ·  RULE HISTO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Play it, then argue about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80010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Play one round of Rule History together on the classroom screen. Set the map to the Roman era and let students take turns making a ruling. Discuss: was your choice realistic for a Roman emperor?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71475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chronoguessr]]></a:t>
            </a:r>
          </a:p>
        </p:txBody>
      </p:sp>
      <p:cxnSp>
        <p:nvCxnSpPr>
          <p:cNvPr id="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1 OF 7  ·  QUIZ  ·  AD 1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1047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rajan's empire touches three continents. Which three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2095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704850" y="2095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066800" y="2095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urope, Africa and Ameri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648200" y="2095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4781550" y="2095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0" y="2095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urope and Asia onl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2857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1" name=""/>
          <p:cNvSpPr txBox="1"/>
          <p:nvPr/>
        </p:nvSpPr>
        <p:spPr>
          <a:xfrm>
            <a:off x="704850" y="2857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C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066800" y="2857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urope, Asia and Afri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648200" y="2857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4" name=""/>
          <p:cNvSpPr txBox="1"/>
          <p:nvPr/>
        </p:nvSpPr>
        <p:spPr>
          <a:xfrm>
            <a:off x="4781550" y="2857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0" y="2857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urope, Asia and Australia]]></a:t>
            </a:r>
          </a:p>
        </p:txBody>
      </p:sp>
      <p:cxnSp>
        <p:nvCxnSpPr>
          <p:cNvPr id="1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1 OF 7  ·  QUIZ  ·  AD 117  ·  ANS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rajan's empire touches three continents. Which three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5240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704850" y="1524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4A3B2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066800" y="1524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Europe, Africa and Ameri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648200" y="15240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4781550" y="1524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4A3B2C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0" y="1524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Europe and Asia onl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2286000"/>
            <a:ext cx="3924300" cy="647700"/>
          </a:xfrm>
          <a:prstGeom prst="rect">
            <a:avLst/>
          </a:prstGeom>
          <a:solidFill>
            <a:srgbClr val="EDCB90">
              <a:alpha val="100000"/>
            </a:srgbClr>
          </a:solidFill>
          <a:ln w="9525" cap="flat" cmpd="sng" algn="ctr">
            <a:solidFill>
              <a:srgbClr val="EDCB9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1" name=""/>
          <p:cNvSpPr txBox="1"/>
          <p:nvPr/>
        </p:nvSpPr>
        <p:spPr>
          <a:xfrm>
            <a:off x="704850" y="2286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C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066800" y="2286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Calibri"/>
              </a:rPr>
              <a:t><![CDATA[Europe, Asia and Afri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648200" y="22860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4" name=""/>
          <p:cNvSpPr txBox="1"/>
          <p:nvPr/>
        </p:nvSpPr>
        <p:spPr>
          <a:xfrm>
            <a:off x="4781550" y="2286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4A3B2C">
                    <a:alpha val="100000"/>
                  </a:srgbClr>
                </a:solidFill>
                <a:latin typeface="Georgia"/>
              </a:rPr>
              <a:t><![CDATA[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0" y="2286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Europe, Asia and Australi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71500" y="3810000"/>
            <a:ext cx="8001000" cy="8572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om Britain to Egypt and Mesopotamia: in 117 Rome ruled every coast around the Mediterranean, on three continents.]]></a:t>
            </a:r>
          </a:p>
        </p:txBody>
      </p:sp>
      <p:cxnSp>
        <p:nvCxnSpPr>
          <p:cNvPr id="1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2 OF 7  ·  FIND IT ON THE MAP  ·  AD 1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1047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ap Alexandria, the second-largest city of the empi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2190750"/>
            <a:ext cx="8001000" cy="381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Point at it on the projected map, or on your own device at chronoatlas.n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6098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Open the map here  →]]></a:t>
            </a:r>
          </a:p>
        </p:txBody>
      </p:sp>
      <p:cxnSp>
        <p:nvCxnSpPr>
          <p:cNvPr id="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2 OF 7  ·  FIND IT ON THE MAP  ·  AD 117  ·  ANS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ap Alexandria, the second-largest city of the empi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524000"/>
            <a:ext cx="8001000" cy="4762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Alexandr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95500"/>
            <a:ext cx="8001000" cy="1905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unded by Alexander the Great in 331 BC. Its harbour shipped the Egyptian grain that fed the city of Rom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0957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Show it on the map  →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3 OF 7  ·  FIND IT ON THE MAP  ·  AD 1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1047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ap the northern frontier of the empire in Britai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2190750"/>
            <a:ext cx="8001000" cy="381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Point at it on the projected map, or on your own device at chronoatlas.n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6098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Open the map here  →]]></a:t>
            </a:r>
          </a:p>
        </p:txBody>
      </p:sp>
      <p:cxnSp>
        <p:nvCxnSpPr>
          <p:cNvPr id="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3 OF 7  ·  FIND IT ON THE MAP  ·  AD 117  ·  ANS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ap the northern frontier of the empire in Britai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524000"/>
            <a:ext cx="8001000" cy="4762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The frontier at Vindolan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95500"/>
            <a:ext cx="8001000" cy="1905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17 the frontier ran along the Stanegate road. From 122 Hadrian built his wall along the same lin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0957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Show it on the map  →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4 OF 7  ·  FIND IT ON THE MAP  ·  AD 1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1047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n 116 Trajan stood on the shore of the Persian Gulf. Tap whe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2190750"/>
            <a:ext cx="8001000" cy="381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Point at it on the projected map, or on your own device at chronoatlas.n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6098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Open the map here  →]]></a:t>
            </a:r>
          </a:p>
        </p:txBody>
      </p:sp>
      <p:cxnSp>
        <p:nvCxnSpPr>
          <p:cNvPr id="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4 OF 7  ·  FIND IT ON THE MAP  ·  AD 117  ·  ANS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In 116 Trajan stood on the shore of the Persian Gulf. Tap whe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524000"/>
            <a:ext cx="8001000" cy="4762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Charax, on the Persian Gulf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95500"/>
            <a:ext cx="8001000" cy="1905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furthest east a Roman emperor ever marched. His successor Hadrian gave up these new provinces within a year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0957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Show it on the map  →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ome-at-its-heigh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5 OF 7  ·  QUIZ  ·  AD 1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1047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omans called the Mediterranean "Mare Nostrum". What does it mean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2095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704850" y="2095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066800" y="2095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middle s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648200" y="2095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4781550" y="2095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0" y="2095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ur se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2857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1" name=""/>
          <p:cNvSpPr txBox="1"/>
          <p:nvPr/>
        </p:nvSpPr>
        <p:spPr>
          <a:xfrm>
            <a:off x="704850" y="2857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C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066800" y="2857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great se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648200" y="2857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4" name=""/>
          <p:cNvSpPr txBox="1"/>
          <p:nvPr/>
        </p:nvSpPr>
        <p:spPr>
          <a:xfrm>
            <a:off x="4781550" y="2857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0" y="2857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emperor's sea]]></a:t>
            </a:r>
          </a:p>
        </p:txBody>
      </p:sp>
      <p:cxnSp>
        <p:nvCxnSpPr>
          <p:cNvPr id="1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5 OF 7  ·  QUIZ  ·  AD 117  ·  ANS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he Romans called the Mediterranean "Mare Nostrum". What does it mean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5240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704850" y="1524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4A3B2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066800" y="1524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he middle s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648200" y="1524000"/>
            <a:ext cx="3924300" cy="647700"/>
          </a:xfrm>
          <a:prstGeom prst="rect">
            <a:avLst/>
          </a:prstGeom>
          <a:solidFill>
            <a:srgbClr val="EDCB90">
              <a:alpha val="100000"/>
            </a:srgbClr>
          </a:solidFill>
          <a:ln w="9525" cap="flat" cmpd="sng" algn="ctr">
            <a:solidFill>
              <a:srgbClr val="EDCB9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4781550" y="1524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0" y="1524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Calibri"/>
              </a:rPr>
              <a:t><![CDATA[Our se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22860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1" name=""/>
          <p:cNvSpPr txBox="1"/>
          <p:nvPr/>
        </p:nvSpPr>
        <p:spPr>
          <a:xfrm>
            <a:off x="704850" y="2286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4A3B2C">
                    <a:alpha val="100000"/>
                  </a:srgbClr>
                </a:solidFill>
                <a:latin typeface="Georgia"/>
              </a:rPr>
              <a:t><![CDATA[C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066800" y="2286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he great se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648200" y="22860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4" name=""/>
          <p:cNvSpPr txBox="1"/>
          <p:nvPr/>
        </p:nvSpPr>
        <p:spPr>
          <a:xfrm>
            <a:off x="4781550" y="22860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4A3B2C">
                    <a:alpha val="100000"/>
                  </a:srgbClr>
                </a:solidFill>
                <a:latin typeface="Georgia"/>
              </a:rPr>
              <a:t><![CDATA[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0" y="22860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he emperor's se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71500" y="3810000"/>
            <a:ext cx="8001000" cy="8572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coast of the Mediterranean was Roman, so a ship could cross it without passing a single border.]]></a:t>
            </a:r>
          </a:p>
        </p:txBody>
      </p:sp>
      <p:cxnSp>
        <p:nvCxnSpPr>
          <p:cNvPr id="1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6 OF 7  ·  VOTE  ·  AD 1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1047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You are Hadrian in 117. The empire is stretched thin. What do you do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2095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5" name=""/>
          <p:cNvSpPr txBox="1"/>
          <p:nvPr/>
        </p:nvSpPr>
        <p:spPr>
          <a:xfrm>
            <a:off x="704850" y="2095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066800" y="2095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Keep conque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648200" y="2095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4781550" y="2095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0" y="2095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Hold the borders and build wall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2857500"/>
            <a:ext cx="3924300" cy="647700"/>
          </a:xfrm>
          <a:prstGeom prst="rect">
            <a:avLst/>
          </a:prstGeom>
          <a:solidFill>
            <a:srgbClr val="21170F">
              <a:alpha val="100000"/>
            </a:srgbClr>
          </a:solidFill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1" name=""/>
          <p:cNvSpPr txBox="1"/>
          <p:nvPr/>
        </p:nvSpPr>
        <p:spPr>
          <a:xfrm>
            <a:off x="704850" y="2857500"/>
            <a:ext cx="32385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C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066800" y="2857500"/>
            <a:ext cx="3314700" cy="647700"/>
          </a:xfrm>
          <a:prstGeom prst="rect">
            <a:avLst/>
          </a:prstGeom>
          <a:noFill/>
        </p:spPr>
        <p:txBody>
          <a:bodyPr anchor="ctr" anchorCtr="0" rtlCol="0" vert="horz" bIns="19050" lIns="19050" rIns="19050" tIns="1905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up the newest provinces]]></a:t>
            </a:r>
          </a:p>
        </p:txBody>
      </p:sp>
      <p:cxnSp>
        <p:nvCxnSpPr>
          <p:cNvPr id="13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6 OF 7  ·  VOTE  ·  AD 117  ·  ANS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You are Hadrian in 117. The empire is stretched thin. What do you do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524000"/>
            <a:ext cx="8001000" cy="381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EDCB90">
                    <a:alpha val="100000"/>
                  </a:srgbClr>
                </a:solidFill>
                <a:latin typeface="Georgia"/>
              </a:rPr>
              <a:t><![CDATA[What really happene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1962150"/>
            <a:ext cx="8001000" cy="2095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Hadrian did the last two: he gave up Mesopotamia and built walls along the frontiers, Hadrian's Wall among them.]]></a:t>
            </a:r>
          </a:p>
        </p:txBody>
      </p:sp>
      <p:cxnSp>
        <p:nvCxnSpPr>
          <p:cNvPr id="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  ·  ROUND 7 OF 7  ·  WRITE ONE LINE  ·  AD 1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876300"/>
            <a:ext cx="8001000" cy="1047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empire had about 80,000 km of roads. What were they for, besides trade?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2190750"/>
            <a:ext cx="8001000" cy="381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One sentence each. Pick two or three to read out.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WORKSHE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On paper, or as homewor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8001000" cy="3048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raw the outline of the Roman Empire in 117 AD on the blank map below (use the ChronoAtlas map as your source).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Mark and name: Rome, Alexandria, Londinium (London) and the Rhine border.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provinces outside Italy and one product each was known for.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wo sentences: why did the empire stop expanding after Trajan?]]></a:t>
            </a:r>
          </a:p>
          <a:p>
            <a:pPr algn="l" rtl="0" fontAlgn="base" marL="323850" marR="0" indent="-323850" lvl="0">
              <a:lnSpc>
                <a:spcPct val="118000"/>
              </a:lnSpc>
              <a:spcBef>
                <a:spcPts val="0"/>
              </a:spcBef>
              <a:spcAft>
                <a:spcPts val="1200"/>
              </a:spcAft>
              <a:buClr>
                <a:srgbClr val="EDCB90">
                  <a:alpha val="100000"/>
                </a:srgbClr>
              </a:buClr>
              <a:buFont typeface="Georgia"/>
              <a:buAutoNum type="arabicPeriod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Bonus: find on the map one city that still exists today under a different nam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43434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he printable version (two A4 pages, with a map page) is on the lesson page.]]></a:t>
            </a:r>
          </a:p>
        </p:txBody>
      </p:sp>
      <p:cxnSp>
        <p:nvCxnSpPr>
          <p:cNvPr id="6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ome-at-its-heigh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00C">
              <a:alpha val="8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18097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hronoAtl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1524000" y="2419350"/>
            <a:ext cx="6096000" cy="4762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The history atlas that moves: 12,000 years of borders, the lessons, the Senate, the calls from history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04800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https://chronoatlas.nl/classroom/lesson/rome-at-its-height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ome-at-its-heigh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2026-10-31T00:59:01Z</dcterms:created>
  <dcterms:modified xsi:type="dcterms:W3CDTF">2026-10-31T00:59:01Z</dcterms:modified>
  <dc:title>Rome at its height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